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6"/>
  </p:notesMasterIdLst>
  <p:sldIdLst>
    <p:sldId id="256" r:id="rId2"/>
    <p:sldId id="257" r:id="rId3"/>
    <p:sldId id="258" r:id="rId4"/>
    <p:sldId id="296" r:id="rId5"/>
    <p:sldId id="297" r:id="rId6"/>
    <p:sldId id="333" r:id="rId7"/>
    <p:sldId id="334" r:id="rId8"/>
    <p:sldId id="259" r:id="rId9"/>
    <p:sldId id="308" r:id="rId10"/>
    <p:sldId id="307" r:id="rId11"/>
    <p:sldId id="260" r:id="rId12"/>
    <p:sldId id="299" r:id="rId13"/>
    <p:sldId id="298" r:id="rId14"/>
    <p:sldId id="262" r:id="rId15"/>
    <p:sldId id="301" r:id="rId16"/>
    <p:sldId id="263" r:id="rId17"/>
    <p:sldId id="300" r:id="rId18"/>
    <p:sldId id="302" r:id="rId19"/>
    <p:sldId id="303" r:id="rId20"/>
    <p:sldId id="306" r:id="rId21"/>
    <p:sldId id="265" r:id="rId22"/>
    <p:sldId id="264" r:id="rId23"/>
    <p:sldId id="268" r:id="rId24"/>
    <p:sldId id="309" r:id="rId25"/>
    <p:sldId id="270" r:id="rId26"/>
    <p:sldId id="331" r:id="rId27"/>
    <p:sldId id="310" r:id="rId28"/>
    <p:sldId id="313" r:id="rId29"/>
    <p:sldId id="316" r:id="rId30"/>
    <p:sldId id="318" r:id="rId31"/>
    <p:sldId id="320" r:id="rId32"/>
    <p:sldId id="319" r:id="rId33"/>
    <p:sldId id="321" r:id="rId34"/>
    <p:sldId id="322" r:id="rId35"/>
    <p:sldId id="323" r:id="rId36"/>
    <p:sldId id="305" r:id="rId37"/>
    <p:sldId id="336" r:id="rId38"/>
    <p:sldId id="337" r:id="rId39"/>
    <p:sldId id="338" r:id="rId40"/>
    <p:sldId id="339" r:id="rId41"/>
    <p:sldId id="324" r:id="rId42"/>
    <p:sldId id="326" r:id="rId43"/>
    <p:sldId id="330" r:id="rId44"/>
    <p:sldId id="328" r:id="rId45"/>
    <p:sldId id="329" r:id="rId46"/>
    <p:sldId id="325" r:id="rId47"/>
    <p:sldId id="286" r:id="rId48"/>
    <p:sldId id="287" r:id="rId49"/>
    <p:sldId id="335" r:id="rId50"/>
    <p:sldId id="288" r:id="rId51"/>
    <p:sldId id="294" r:id="rId52"/>
    <p:sldId id="332" r:id="rId53"/>
    <p:sldId id="314" r:id="rId54"/>
    <p:sldId id="315"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orbel" panose="020B0503020204020204" pitchFamily="34" charset="0"/>
      <p:regular r:id="rId61"/>
      <p:bold r:id="rId62"/>
      <p:italic r:id="rId63"/>
      <p:boldItalic r:id="rId64"/>
    </p:embeddedFont>
    <p:embeddedFont>
      <p:font typeface="Gill Sans"/>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7" autoAdjust="0"/>
    <p:restoredTop sz="94660"/>
  </p:normalViewPr>
  <p:slideViewPr>
    <p:cSldViewPr snapToGrid="0" showGuides="1">
      <p:cViewPr varScale="1">
        <p:scale>
          <a:sx n="66" d="100"/>
          <a:sy n="66" d="100"/>
        </p:scale>
        <p:origin x="78" y="3576"/>
      </p:cViewPr>
      <p:guideLst>
        <p:guide orient="horz" pos="218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56127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Shifting</a:t>
            </a:r>
            <a:r>
              <a:rPr lang="en-US" baseline="0" dirty="0" smtClean="0"/>
              <a:t> fishery to the southwest in 2022 and continued shift away from the NBS as temps cool.</a:t>
            </a: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76797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Increase in mean length from 2010-2015, with </a:t>
            </a:r>
            <a:r>
              <a:rPr lang="en-US" dirty="0" err="1" smtClean="0"/>
              <a:t>realatively</a:t>
            </a:r>
            <a:r>
              <a:rPr lang="en-US" dirty="0" smtClean="0"/>
              <a:t> stable mean</a:t>
            </a:r>
            <a:r>
              <a:rPr lang="en-US" baseline="0" dirty="0" smtClean="0"/>
              <a:t> length over previous 5 years. </a:t>
            </a:r>
            <a:endParaRPr dirty="0"/>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Distribution shifting south of St.</a:t>
            </a:r>
            <a:r>
              <a:rPr lang="en-US" baseline="0" dirty="0" smtClean="0"/>
              <a:t> </a:t>
            </a:r>
            <a:r>
              <a:rPr lang="en-US" baseline="0" dirty="0" err="1" smtClean="0"/>
              <a:t>Laurance</a:t>
            </a:r>
            <a:r>
              <a:rPr lang="en-US" baseline="0" dirty="0" smtClean="0"/>
              <a:t>.</a:t>
            </a: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494918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816740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727295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99541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123258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52763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57431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189628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478009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802689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32135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549412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930306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289466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65265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24478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219676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523484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48087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3817066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303552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343884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brief summary of justification text or plots for selected levels of risk, if have ESP for stock and presentation preceding then can simply reference ESP graphs</a:t>
            </a:r>
            <a:endParaRPr/>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graph of Spawning Stock Biomass with B40% and B35% reference lines</a:t>
            </a:r>
            <a:endParaRPr/>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43959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305560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9995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596078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30034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1937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19828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1">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afsc-assessments.github.io/EBS_PCOD/2022_ASSESSMENT/NOVEMBER_MODELS/FIGURES/R4SS_FIGURES/MODEL22.4/plots/_SS_output_Sel.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hyperlink" Target="https://afsc-assessments.github.io/EBS_PCOD/2022_ASSESSMENT/NOVEMBER_MODELS/" TargetMode="Externa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jp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png"/><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jpg"/><Relationship Id="rId7"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pn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J. Barbeaux, Lewis Barnett, Jason Connor, Julie Nielson, S. </a:t>
            </a:r>
            <a:r>
              <a:rPr lang="en-US" dirty="0" err="1"/>
              <a:t>Kalei</a:t>
            </a:r>
            <a:r>
              <a:rPr lang="en-US" dirty="0"/>
              <a:t> </a:t>
            </a:r>
            <a:r>
              <a:rPr lang="en-US" dirty="0" err="1"/>
              <a:t>Shotwell</a:t>
            </a:r>
            <a:r>
              <a:rPr lang="en-US" dirty="0"/>
              <a:t>, Elizabeth </a:t>
            </a:r>
            <a:r>
              <a:rPr lang="en-US" dirty="0" err="1"/>
              <a:t>Siddon</a:t>
            </a:r>
            <a:r>
              <a:rPr lang="en-US" dirty="0"/>
              <a:t>, and Ingrid Spies</a:t>
            </a:r>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3" y="3467100"/>
            <a:ext cx="5271413" cy="3188353"/>
          </a:xfrm>
          <a:prstGeom prst="rect">
            <a:avLst/>
          </a:prstGeom>
        </p:spPr>
      </p:pic>
      <p:pic>
        <p:nvPicPr>
          <p:cNvPr id="3" name="Picture 2">
            <a:hlinkClick r:id="rId7"/>
          </p:cNvPr>
          <p:cNvPicPr>
            <a:picLocks noChangeAspect="1"/>
          </p:cNvPicPr>
          <p:nvPr/>
        </p:nvPicPr>
        <p:blipFill>
          <a:blip r:embed="rId8"/>
          <a:stretch>
            <a:fillRect/>
          </a:stretch>
        </p:blipFill>
        <p:spPr>
          <a:xfrm>
            <a:off x="7755365" y="4341590"/>
            <a:ext cx="1888342" cy="1888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 –</a:t>
            </a:r>
            <a:br>
              <a:rPr lang="en-US" sz="3600" dirty="0" smtClean="0"/>
            </a:br>
            <a:r>
              <a:rPr lang="en-US" sz="3600" dirty="0" smtClean="0"/>
              <a:t>Annual Weight-at-Length Adjustments</a:t>
            </a:r>
            <a:endParaRPr dirty="0"/>
          </a:p>
        </p:txBody>
      </p:sp>
      <p:sp>
        <p:nvSpPr>
          <p:cNvPr id="10" name="TextBox 9"/>
          <p:cNvSpPr txBox="1"/>
          <p:nvPr/>
        </p:nvSpPr>
        <p:spPr>
          <a:xfrm>
            <a:off x="433325" y="2286000"/>
            <a:ext cx="342167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Switch from linear Mathcad algorithm to GAM in R </a:t>
            </a:r>
            <a:r>
              <a:rPr lang="en-US" sz="2000" dirty="0" err="1" smtClean="0"/>
              <a:t>mgcv</a:t>
            </a:r>
            <a:r>
              <a:rPr lang="en-US" sz="2000" dirty="0" smtClean="0"/>
              <a:t> library (described in 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Similar resulting trend in adjustments</a:t>
            </a:r>
          </a:p>
          <a:p>
            <a:pPr marL="285750" indent="-285750">
              <a:buFont typeface="Arial" panose="020B0604020202020204" pitchFamily="34" charset="0"/>
              <a:buChar char="•"/>
            </a:pPr>
            <a:endParaRPr lang="en-US" sz="20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4564" y="1841178"/>
            <a:ext cx="3782818" cy="3657600"/>
          </a:xfrm>
          <a:prstGeom prst="rect">
            <a:avLst/>
          </a:prstGeom>
          <a:noFill/>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382" y="1851179"/>
            <a:ext cx="3782818" cy="3657600"/>
          </a:xfrm>
          <a:prstGeom prst="rect">
            <a:avLst/>
          </a:prstGeom>
          <a:noFill/>
        </p:spPr>
      </p:pic>
      <p:pic>
        <p:nvPicPr>
          <p:cNvPr id="14" name="Picture 13"/>
          <p:cNvPicPr>
            <a:picLocks noChangeAspect="1"/>
          </p:cNvPicPr>
          <p:nvPr/>
        </p:nvPicPr>
        <p:blipFill>
          <a:blip r:embed="rId6"/>
          <a:stretch>
            <a:fillRect/>
          </a:stretch>
        </p:blipFill>
        <p:spPr>
          <a:xfrm>
            <a:off x="671746" y="4590382"/>
            <a:ext cx="3615690" cy="2243193"/>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633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Catch – </a:t>
            </a:r>
            <a:br>
              <a:rPr lang="en-US" sz="3600" dirty="0" smtClean="0"/>
            </a:br>
            <a:r>
              <a:rPr lang="en-US" sz="3600" dirty="0" smtClean="0"/>
              <a:t>Fishery Sector</a:t>
            </a:r>
            <a:endParaRPr dirty="0"/>
          </a:p>
        </p:txBody>
      </p:sp>
      <p:pic>
        <p:nvPicPr>
          <p:cNvPr id="6" name="Picture 5"/>
          <p:cNvPicPr>
            <a:picLocks noChangeAspect="1"/>
          </p:cNvPicPr>
          <p:nvPr/>
        </p:nvPicPr>
        <p:blipFill>
          <a:blip r:embed="rId4"/>
          <a:stretch>
            <a:fillRect/>
          </a:stretch>
        </p:blipFill>
        <p:spPr>
          <a:xfrm>
            <a:off x="4419190" y="2115011"/>
            <a:ext cx="7772810" cy="37076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8" name="TextBox 7"/>
          <p:cNvSpPr txBox="1"/>
          <p:nvPr/>
        </p:nvSpPr>
        <p:spPr>
          <a:xfrm>
            <a:off x="433325" y="2075935"/>
            <a:ext cx="398586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Increase in catch from 2021 but lower than 10-year average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Longline remains dominant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Continued increasing trend in pot proportion and decreasing trend in trawl proportion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dirty="0">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r>
              <a:rPr lang="en-US" sz="3600" dirty="0" smtClean="0"/>
              <a:t/>
            </a:r>
            <a:br>
              <a:rPr lang="en-US" sz="3600" dirty="0" smtClean="0"/>
            </a:br>
            <a:r>
              <a:rPr lang="en-US" sz="3600" dirty="0" smtClean="0"/>
              <a:t>Distribution</a:t>
            </a:r>
            <a:endParaRPr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3" name="TextBox 2"/>
          <p:cNvSpPr txBox="1"/>
          <p:nvPr/>
        </p:nvSpPr>
        <p:spPr>
          <a:xfrm>
            <a:off x="9615374" y="2067197"/>
            <a:ext cx="2404826" cy="400110"/>
          </a:xfrm>
          <a:prstGeom prst="rect">
            <a:avLst/>
          </a:prstGeom>
          <a:noFill/>
        </p:spPr>
        <p:txBody>
          <a:bodyPr wrap="none" rtlCol="0">
            <a:spAutoFit/>
          </a:bodyPr>
          <a:lstStyle/>
          <a:p>
            <a:r>
              <a:rPr lang="en-US" sz="2000" b="1" dirty="0" smtClean="0"/>
              <a:t>Shift to southwest</a:t>
            </a:r>
            <a:endParaRPr lang="en-US" sz="2000" b="1" dirty="0"/>
          </a:p>
        </p:txBody>
      </p:sp>
      <p:cxnSp>
        <p:nvCxnSpPr>
          <p:cNvPr id="5" name="Straight Arrow Connector 4"/>
          <p:cNvCxnSpPr/>
          <p:nvPr/>
        </p:nvCxnSpPr>
        <p:spPr>
          <a:xfrm flipH="1">
            <a:off x="9858218" y="2542703"/>
            <a:ext cx="771655" cy="1143436"/>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br>
              <a:rPr lang="en-US" sz="3600" dirty="0"/>
            </a:br>
            <a:r>
              <a:rPr lang="en-US" sz="3600" dirty="0" smtClean="0"/>
              <a:t>Cumulative and RAW CPUE</a:t>
            </a:r>
            <a:endParaRPr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8592963" y="1808412"/>
            <a:ext cx="2846348" cy="2984902"/>
          </a:xfrm>
          <a:prstGeom prst="rect">
            <a:avLst/>
          </a:prstGeom>
        </p:spPr>
      </p:pic>
      <p:sp>
        <p:nvSpPr>
          <p:cNvPr id="2" name="TextBox 1"/>
          <p:cNvSpPr txBox="1"/>
          <p:nvPr/>
        </p:nvSpPr>
        <p:spPr>
          <a:xfrm>
            <a:off x="8087950" y="4793314"/>
            <a:ext cx="37421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Catch rates better than 2021</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Raw aggregated CPUE lower than 2021, but remains higher than average</a:t>
            </a:r>
            <a:endParaRPr lang="en-US" sz="20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432" y="2051502"/>
            <a:ext cx="3091543" cy="3091543"/>
          </a:xfrm>
          <a:prstGeom prst="rect">
            <a:avLst/>
          </a:prstGeom>
        </p:spPr>
      </p:pic>
      <p:sp>
        <p:nvSpPr>
          <p:cNvPr id="5" name="TextBox 4"/>
          <p:cNvSpPr txBox="1"/>
          <p:nvPr/>
        </p:nvSpPr>
        <p:spPr>
          <a:xfrm>
            <a:off x="8346665" y="5143045"/>
            <a:ext cx="27429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Relatively stable size for previous 5 years</a:t>
            </a:r>
            <a:endParaRPr lang="en-US" sz="24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0098" y="3749428"/>
            <a:ext cx="2935901" cy="2935901"/>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
        <p:nvSpPr>
          <p:cNvPr id="10" name="TextBox 9"/>
          <p:cNvSpPr txBox="1"/>
          <p:nvPr/>
        </p:nvSpPr>
        <p:spPr>
          <a:xfrm>
            <a:off x="120759" y="3921581"/>
            <a:ext cx="303934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COG shifted to the northwest since 2021</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Overall extent has continued to increase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171477"/>
            <a:ext cx="358029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a:t>
            </a:r>
            <a:r>
              <a:rPr lang="en-US" sz="2400" dirty="0" smtClean="0"/>
              <a:t>spatial extent </a:t>
            </a:r>
            <a:r>
              <a:rPr lang="en-US" sz="2400" dirty="0" smtClean="0"/>
              <a:t>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a:t>
            </a:r>
            <a:r>
              <a:rPr lang="en-US" sz="2400" dirty="0" smtClean="0"/>
              <a:t>same with high correlation between indices</a:t>
            </a:r>
            <a:endParaRPr lang="en-US" sz="2400" dirty="0" smtClean="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Survey –</a:t>
            </a:r>
            <a:br>
              <a:rPr lang="en-US" sz="3600" dirty="0" smtClean="0"/>
            </a:br>
            <a:r>
              <a:rPr lang="en-US" sz="3600" dirty="0" smtClean="0"/>
              <a:t>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1" name="TextBox 10"/>
          <p:cNvSpPr txBox="1"/>
          <p:nvPr/>
        </p:nvSpPr>
        <p:spPr>
          <a:xfrm>
            <a:off x="7452539" y="2466775"/>
            <a:ext cx="2348720" cy="400110"/>
          </a:xfrm>
          <a:prstGeom prst="rect">
            <a:avLst/>
          </a:prstGeom>
          <a:noFill/>
        </p:spPr>
        <p:txBody>
          <a:bodyPr wrap="none" rtlCol="0">
            <a:spAutoFit/>
          </a:bodyPr>
          <a:lstStyle/>
          <a:p>
            <a:r>
              <a:rPr lang="en-US" sz="2000" b="1" dirty="0" smtClean="0"/>
              <a:t>Shift to southeast</a:t>
            </a:r>
            <a:endParaRPr lang="en-US" sz="2000" b="1" dirty="0"/>
          </a:p>
        </p:txBody>
      </p:sp>
      <p:cxnSp>
        <p:nvCxnSpPr>
          <p:cNvPr id="12" name="Straight Arrow Connector 11"/>
          <p:cNvCxnSpPr/>
          <p:nvPr/>
        </p:nvCxnSpPr>
        <p:spPr>
          <a:xfrm>
            <a:off x="8525682" y="2870590"/>
            <a:ext cx="342547" cy="700639"/>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dirty="0">
                <a:latin typeface="Arial"/>
                <a:ea typeface="Arial"/>
                <a:cs typeface="Arial"/>
                <a:sym typeface="Arial"/>
              </a:rPr>
              <a:t>Tier: </a:t>
            </a:r>
            <a:r>
              <a:rPr lang="en-US" dirty="0" smtClean="0">
                <a:latin typeface="Arial"/>
                <a:ea typeface="Arial"/>
                <a:cs typeface="Arial"/>
                <a:sym typeface="Arial"/>
              </a:rPr>
              <a:t>3b</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Area: Eastern Bering Sea (EBS) and </a:t>
            </a:r>
            <a:r>
              <a:rPr lang="en-US" dirty="0" smtClean="0">
                <a:latin typeface="Arial"/>
                <a:ea typeface="Arial"/>
                <a:cs typeface="Arial"/>
                <a:sym typeface="Arial"/>
              </a:rPr>
              <a:t>Northern Bering Sea (NBS)</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Current year status</a:t>
            </a:r>
            <a:endParaRPr dirty="0">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dirty="0">
                <a:latin typeface="Arial"/>
                <a:ea typeface="Arial"/>
                <a:cs typeface="Arial"/>
                <a:sym typeface="Arial"/>
              </a:rPr>
              <a:t>BRIEF summary of changes to the current assessment data/model</a:t>
            </a: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COG shifted to the southeast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Overall extent has increased, while decreasing in the NBS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7" y="1892856"/>
            <a:ext cx="7097983" cy="2174001"/>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t="3005"/>
          <a:stretch/>
        </p:blipFill>
        <p:spPr bwMode="auto">
          <a:xfrm>
            <a:off x="6923110" y="4151301"/>
            <a:ext cx="2962275" cy="287337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456183" y="1808412"/>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8704711" y="1808412"/>
            <a:ext cx="1358064" cy="307777"/>
          </a:xfrm>
          <a:prstGeom prst="rect">
            <a:avLst/>
          </a:prstGeom>
          <a:noFill/>
        </p:spPr>
        <p:txBody>
          <a:bodyPr wrap="none" rtlCol="0">
            <a:spAutoFit/>
          </a:bodyPr>
          <a:lstStyle/>
          <a:p>
            <a:r>
              <a:rPr lang="en-US" dirty="0" smtClean="0"/>
              <a:t>Northings (km)</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25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Size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5634" y="1916992"/>
            <a:ext cx="3102991" cy="3100215"/>
          </a:xfrm>
          <a:prstGeom prst="rect">
            <a:avLst/>
          </a:prstGeom>
          <a:noFill/>
          <a:ln>
            <a:noFill/>
          </a:ln>
        </p:spPr>
      </p:pic>
      <p:sp>
        <p:nvSpPr>
          <p:cNvPr id="2" name="TextBox 1"/>
          <p:cNvSpPr txBox="1"/>
          <p:nvPr/>
        </p:nvSpPr>
        <p:spPr>
          <a:xfrm>
            <a:off x="7358939" y="5133899"/>
            <a:ext cx="383725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Small fish 2018-2020 year classes evident</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Age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25334" y="1968094"/>
            <a:ext cx="2833291" cy="2819663"/>
          </a:xfrm>
          <a:prstGeom prst="rect">
            <a:avLst/>
          </a:prstGeom>
          <a:noFill/>
          <a:ln>
            <a:noFill/>
          </a:ln>
        </p:spPr>
      </p:pic>
      <p:sp>
        <p:nvSpPr>
          <p:cNvPr id="2" name="TextBox 1"/>
          <p:cNvSpPr txBox="1"/>
          <p:nvPr/>
        </p:nvSpPr>
        <p:spPr>
          <a:xfrm>
            <a:off x="4982967" y="4880313"/>
            <a:ext cx="6508513"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2018 year class dominant in 2019 and 2021</a:t>
            </a:r>
          </a:p>
          <a:p>
            <a:pPr marL="342900" indent="-342900">
              <a:buFont typeface="Arial" panose="020B0604020202020204" pitchFamily="34" charset="0"/>
              <a:buChar char="•"/>
            </a:pPr>
            <a:r>
              <a:rPr lang="en-US" sz="2400" dirty="0" smtClean="0"/>
              <a:t>2019 year class evident in 2021</a:t>
            </a:r>
          </a:p>
          <a:p>
            <a:pPr marL="342900" indent="-342900">
              <a:buFont typeface="Arial" panose="020B0604020202020204" pitchFamily="34" charset="0"/>
              <a:buChar char="•"/>
            </a:pPr>
            <a:r>
              <a:rPr lang="en-US" sz="2400" dirty="0" smtClean="0"/>
              <a:t>Few older fish</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a:t>
            </a:r>
            <a:br>
              <a:rPr lang="en-US" sz="3600" dirty="0" smtClean="0"/>
            </a:br>
            <a:r>
              <a:rPr lang="en-US" sz="3600" dirty="0" smtClean="0"/>
              <a:t>Relative population numbers</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57768" y="1476375"/>
            <a:ext cx="3305432" cy="2562472"/>
          </a:xfrm>
          <a:prstGeom prst="rect">
            <a:avLst/>
          </a:prstGeom>
          <a:noFill/>
          <a:ln>
            <a:noFill/>
          </a:ln>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2021 increase from 2019 record low</a:t>
            </a:r>
            <a:endParaRPr lang="en-US" sz="28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1892856"/>
            <a:ext cx="3020379" cy="461665"/>
          </a:xfrm>
          <a:prstGeom prst="rect">
            <a:avLst/>
          </a:prstGeom>
          <a:noFill/>
        </p:spPr>
        <p:txBody>
          <a:bodyPr wrap="none" rtlCol="0">
            <a:spAutoFit/>
          </a:bodyPr>
          <a:lstStyle/>
          <a:p>
            <a:r>
              <a:rPr lang="en-US" sz="2400" b="1" dirty="0" smtClean="0">
                <a:solidFill>
                  <a:srgbClr val="FF0000"/>
                </a:solidFill>
              </a:rPr>
              <a:t>Not used in models</a:t>
            </a:r>
            <a:endParaRPr lang="en-US" sz="2400" b="1" dirty="0">
              <a:solidFill>
                <a:srgbClr val="FF0000"/>
              </a:solidFill>
            </a:endParaRPr>
          </a:p>
        </p:txBody>
      </p:sp>
      <p:pic>
        <p:nvPicPr>
          <p:cNvPr id="11" name="Picture 10"/>
          <p:cNvPicPr/>
          <p:nvPr/>
        </p:nvPicPr>
        <p:blipFill>
          <a:blip r:embed="rId6"/>
          <a:stretch>
            <a:fillRect/>
          </a:stretch>
        </p:blipFill>
        <p:spPr>
          <a:xfrm>
            <a:off x="0" y="2831394"/>
            <a:ext cx="7534158" cy="3598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Stock Assessment Models</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4" name="Picture 3"/>
          <p:cNvPicPr>
            <a:picLocks noChangeAspect="1"/>
          </p:cNvPicPr>
          <p:nvPr/>
        </p:nvPicPr>
        <p:blipFill>
          <a:blip r:embed="rId5"/>
          <a:stretch>
            <a:fillRect/>
          </a:stretch>
        </p:blipFill>
        <p:spPr>
          <a:xfrm>
            <a:off x="3183721" y="1863744"/>
            <a:ext cx="8958399" cy="4479200"/>
          </a:xfrm>
          <a:prstGeom prst="rect">
            <a:avLst/>
          </a:prstGeom>
        </p:spPr>
      </p:pic>
      <p:sp>
        <p:nvSpPr>
          <p:cNvPr id="5" name="TextBox 4"/>
          <p:cNvSpPr txBox="1"/>
          <p:nvPr/>
        </p:nvSpPr>
        <p:spPr>
          <a:xfrm>
            <a:off x="433325" y="2255520"/>
            <a:ext cx="275039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Diverse set of models over the past 22 years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 base model is an ensemble of 4 models</a:t>
            </a:r>
            <a:endParaRPr lang="en-US" sz="2400" dirty="0"/>
          </a:p>
        </p:txBody>
      </p:sp>
    </p:spTree>
    <p:extLst>
      <p:ext uri="{BB962C8B-B14F-4D97-AF65-F5344CB8AC3E}">
        <p14:creationId xmlns:p14="http://schemas.microsoft.com/office/powerpoint/2010/main" val="20678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graphicFrame>
        <p:nvGraphicFramePr>
          <p:cNvPr id="6" name="Table 5"/>
          <p:cNvGraphicFramePr>
            <a:graphicFrameLocks noGrp="1"/>
          </p:cNvGraphicFramePr>
          <p:nvPr>
            <p:extLst>
              <p:ext uri="{D42A27DB-BD31-4B8C-83A1-F6EECF244321}">
                <p14:modId xmlns:p14="http://schemas.microsoft.com/office/powerpoint/2010/main" val="1703233173"/>
              </p:ext>
            </p:extLst>
          </p:nvPr>
        </p:nvGraphicFramePr>
        <p:xfrm>
          <a:off x="433326" y="2088968"/>
          <a:ext cx="11325299" cy="2071399"/>
        </p:xfrm>
        <a:graphic>
          <a:graphicData uri="http://schemas.openxmlformats.org/drawingml/2006/table">
            <a:tbl>
              <a:tblPr firstRow="1" firstCol="1" bandRow="1">
                <a:tableStyleId>{5C22544A-7EE6-4342-B048-85BDC9FD1C3A}</a:tableStyleId>
              </a:tblPr>
              <a:tblGrid>
                <a:gridCol w="5950520">
                  <a:extLst>
                    <a:ext uri="{9D8B030D-6E8A-4147-A177-3AD203B41FA5}">
                      <a16:colId xmlns:a16="http://schemas.microsoft.com/office/drawing/2014/main" val="690471310"/>
                    </a:ext>
                  </a:extLst>
                </a:gridCol>
                <a:gridCol w="1388554">
                  <a:extLst>
                    <a:ext uri="{9D8B030D-6E8A-4147-A177-3AD203B41FA5}">
                      <a16:colId xmlns:a16="http://schemas.microsoft.com/office/drawing/2014/main" val="1401252028"/>
                    </a:ext>
                  </a:extLst>
                </a:gridCol>
                <a:gridCol w="1502229">
                  <a:extLst>
                    <a:ext uri="{9D8B030D-6E8A-4147-A177-3AD203B41FA5}">
                      <a16:colId xmlns:a16="http://schemas.microsoft.com/office/drawing/2014/main" val="3829698446"/>
                    </a:ext>
                  </a:extLst>
                </a:gridCol>
                <a:gridCol w="1418726">
                  <a:extLst>
                    <a:ext uri="{9D8B030D-6E8A-4147-A177-3AD203B41FA5}">
                      <a16:colId xmlns:a16="http://schemas.microsoft.com/office/drawing/2014/main" val="884652232"/>
                    </a:ext>
                  </a:extLst>
                </a:gridCol>
                <a:gridCol w="1065270">
                  <a:extLst>
                    <a:ext uri="{9D8B030D-6E8A-4147-A177-3AD203B41FA5}">
                      <a16:colId xmlns:a16="http://schemas.microsoft.com/office/drawing/2014/main" val="1284580381"/>
                    </a:ext>
                  </a:extLst>
                </a:gridCol>
              </a:tblGrid>
              <a:tr h="445226">
                <a:tc>
                  <a:txBody>
                    <a:bodyPr/>
                    <a:lstStyle/>
                    <a:p>
                      <a:pPr marL="0" marR="0">
                        <a:spcBef>
                          <a:spcPts val="0"/>
                        </a:spcBef>
                        <a:spcAft>
                          <a:spcPts val="0"/>
                        </a:spcAft>
                      </a:pPr>
                      <a:r>
                        <a:rPr lang="en-US" sz="2400" dirty="0">
                          <a:effectLst/>
                        </a:rPr>
                        <a:t>Thompson Series models      </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7028435"/>
                  </a:ext>
                </a:extLst>
              </a:tr>
              <a:tr h="422740">
                <a:tc>
                  <a:txBody>
                    <a:bodyPr/>
                    <a:lstStyle/>
                    <a:p>
                      <a:pPr marL="0" marR="0">
                        <a:spcBef>
                          <a:spcPts val="0"/>
                        </a:spcBef>
                        <a:spcAft>
                          <a:spcPts val="0"/>
                        </a:spcAft>
                      </a:pPr>
                      <a:r>
                        <a:rPr lang="en-US" sz="2400" dirty="0">
                          <a:effectLst/>
                        </a:rPr>
                        <a:t>New Series models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a:solidFill>
                            <a:schemeClr val="bg1"/>
                          </a:solidFill>
                          <a:effectLst/>
                          <a:latin typeface="+mj-lt"/>
                        </a:rPr>
                        <a:t>M 22.1</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22.2</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22.3</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22.4</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extLst>
                  <a:ext uri="{0D108BD9-81ED-4DB2-BD59-A6C34878D82A}">
                    <a16:rowId xmlns:a16="http://schemas.microsoft.com/office/drawing/2014/main" val="2437438270"/>
                  </a:ext>
                </a:extLst>
              </a:tr>
              <a:tr h="422740">
                <a:tc>
                  <a:txBody>
                    <a:bodyPr/>
                    <a:lstStyle/>
                    <a:p>
                      <a:pPr marL="0" marR="0">
                        <a:spcBef>
                          <a:spcPts val="0"/>
                        </a:spcBef>
                        <a:spcAft>
                          <a:spcPts val="0"/>
                        </a:spcAft>
                      </a:pPr>
                      <a:r>
                        <a:rPr lang="en-US" sz="2000" dirty="0">
                          <a:effectLst/>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Times New Roman" panose="02020603050405020304" pitchFamily="18" charset="0"/>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585265763"/>
                  </a:ext>
                </a:extLst>
              </a:tr>
              <a:tr h="357953">
                <a:tc>
                  <a:txBody>
                    <a:bodyPr/>
                    <a:lstStyle/>
                    <a:p>
                      <a:pPr marL="0" marR="0">
                        <a:spcBef>
                          <a:spcPts val="0"/>
                        </a:spcBef>
                        <a:spcAft>
                          <a:spcPts val="0"/>
                        </a:spcAft>
                      </a:pPr>
                      <a:r>
                        <a:rPr lang="en-US" sz="2000">
                          <a:effectLst/>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378127184"/>
                  </a:ext>
                </a:extLst>
              </a:tr>
              <a:tr h="422740">
                <a:tc>
                  <a:txBody>
                    <a:bodyPr/>
                    <a:lstStyle/>
                    <a:p>
                      <a:pPr marL="0" marR="0">
                        <a:spcBef>
                          <a:spcPts val="0"/>
                        </a:spcBef>
                        <a:spcAft>
                          <a:spcPts val="0"/>
                        </a:spcAft>
                      </a:pPr>
                      <a:r>
                        <a:rPr lang="en-US" sz="2000">
                          <a:effectLst/>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ea typeface="+mn-ea"/>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2646306031"/>
                  </a:ext>
                </a:extLst>
              </a:tr>
            </a:tbl>
          </a:graphicData>
        </a:graphic>
      </p:graphicFrame>
      <p:sp>
        <p:nvSpPr>
          <p:cNvPr id="7" name="TextBox 6"/>
          <p:cNvSpPr txBox="1"/>
          <p:nvPr/>
        </p:nvSpPr>
        <p:spPr>
          <a:xfrm>
            <a:off x="581193" y="4570461"/>
            <a:ext cx="9977108" cy="1938992"/>
          </a:xfrm>
          <a:prstGeom prst="rect">
            <a:avLst/>
          </a:prstGeom>
          <a:noFill/>
        </p:spPr>
        <p:txBody>
          <a:bodyPr wrap="square" rtlCol="0">
            <a:spAutoFit/>
          </a:bodyPr>
          <a:lstStyle/>
          <a:p>
            <a:pPr marL="457200" indent="-404813"/>
            <a:r>
              <a:rPr lang="en-US" sz="2400" dirty="0" smtClean="0"/>
              <a:t>New Series models  - Same as Thompson Series models except</a:t>
            </a:r>
          </a:p>
          <a:p>
            <a:pPr marL="457200" lvl="8" indent="-404813">
              <a:buFont typeface="Arial" panose="020B0604020202020204" pitchFamily="34" charset="0"/>
              <a:buChar char="•"/>
            </a:pPr>
            <a:r>
              <a:rPr lang="en-US" sz="2400" dirty="0" smtClean="0"/>
              <a:t>Seasonally corrected annual weight-at-length adjustments removed</a:t>
            </a:r>
          </a:p>
          <a:p>
            <a:pPr marL="457200" lvl="1" indent="-404813">
              <a:buFont typeface="Arial" panose="020B0604020202020204" pitchFamily="34" charset="0"/>
              <a:buChar char="•"/>
              <a:tabLst>
                <a:tab pos="1084263" algn="l"/>
              </a:tabLst>
            </a:pPr>
            <a:r>
              <a:rPr lang="en-US" sz="2400" dirty="0" smtClean="0"/>
              <a:t>Post-2007 aging bias block </a:t>
            </a:r>
            <a:r>
              <a:rPr lang="en-US" sz="2400" dirty="0" smtClean="0"/>
              <a:t>removed</a:t>
            </a:r>
          </a:p>
          <a:p>
            <a:pPr marL="457200" lvl="1" indent="-404813">
              <a:buFont typeface="Arial" panose="020B0604020202020204" pitchFamily="34" charset="0"/>
              <a:buChar char="•"/>
              <a:tabLst>
                <a:tab pos="1084263" algn="l"/>
              </a:tabLst>
            </a:pPr>
            <a:r>
              <a:rPr lang="en-US" sz="2400" dirty="0" smtClean="0"/>
              <a:t>Although minor model changes, substantial changes in data processing resulting in model name changes for this year.</a:t>
            </a:r>
            <a:endParaRPr lang="en-US" sz="2400" dirty="0" smtClean="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weighting (same as last year)</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604709842"/>
              </p:ext>
            </p:extLst>
          </p:nvPr>
        </p:nvGraphicFramePr>
        <p:xfrm>
          <a:off x="307491" y="1933748"/>
          <a:ext cx="11608394" cy="4868197"/>
        </p:xfrm>
        <a:graphic>
          <a:graphicData uri="http://schemas.openxmlformats.org/drawingml/2006/table">
            <a:tbl>
              <a:tblPr firstRow="1" firstCol="1" bandRow="1"/>
              <a:tblGrid>
                <a:gridCol w="3906671">
                  <a:extLst>
                    <a:ext uri="{9D8B030D-6E8A-4147-A177-3AD203B41FA5}">
                      <a16:colId xmlns:a16="http://schemas.microsoft.com/office/drawing/2014/main" val="1870808703"/>
                    </a:ext>
                  </a:extLst>
                </a:gridCol>
                <a:gridCol w="1227811">
                  <a:extLst>
                    <a:ext uri="{9D8B030D-6E8A-4147-A177-3AD203B41FA5}">
                      <a16:colId xmlns:a16="http://schemas.microsoft.com/office/drawing/2014/main" val="2342267326"/>
                    </a:ext>
                  </a:extLst>
                </a:gridCol>
                <a:gridCol w="1618478">
                  <a:extLst>
                    <a:ext uri="{9D8B030D-6E8A-4147-A177-3AD203B41FA5}">
                      <a16:colId xmlns:a16="http://schemas.microsoft.com/office/drawing/2014/main" val="1932504010"/>
                    </a:ext>
                  </a:extLst>
                </a:gridCol>
                <a:gridCol w="1618478">
                  <a:extLst>
                    <a:ext uri="{9D8B030D-6E8A-4147-A177-3AD203B41FA5}">
                      <a16:colId xmlns:a16="http://schemas.microsoft.com/office/drawing/2014/main" val="334191402"/>
                    </a:ext>
                  </a:extLst>
                </a:gridCol>
                <a:gridCol w="1618478">
                  <a:extLst>
                    <a:ext uri="{9D8B030D-6E8A-4147-A177-3AD203B41FA5}">
                      <a16:colId xmlns:a16="http://schemas.microsoft.com/office/drawing/2014/main" val="3199827776"/>
                    </a:ext>
                  </a:extLst>
                </a:gridCol>
                <a:gridCol w="1618478">
                  <a:extLst>
                    <a:ext uri="{9D8B030D-6E8A-4147-A177-3AD203B41FA5}">
                      <a16:colId xmlns:a16="http://schemas.microsoft.com/office/drawing/2014/main" val="1494593729"/>
                    </a:ext>
                  </a:extLst>
                </a:gridCol>
              </a:tblGrid>
              <a:tr h="583839">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22.4</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864197"/>
                  </a:ext>
                </a:extLst>
              </a:tr>
              <a:tr h="331727">
                <a:tc gridSpan="2">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2007752"/>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067105377"/>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yes</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4341773"/>
                  </a:ext>
                </a:extLst>
              </a:tr>
              <a:tr h="583839">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Criterion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err="1">
                          <a:solidFill>
                            <a:srgbClr val="000000"/>
                          </a:solidFill>
                          <a:effectLst/>
                          <a:latin typeface="Times New Roman" panose="02020603050405020304" pitchFamily="18" charset="0"/>
                          <a:ea typeface="Times New Roman" panose="02020603050405020304" pitchFamily="18" charset="0"/>
                        </a:rPr>
                        <a:t>Emph</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21.2</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22.4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64283"/>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General plausibility of the model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0.6667</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0256450"/>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retrospective bias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1.3333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963682984"/>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Uses properly vetted data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238993206"/>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residual patterns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772142349"/>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Comparable complexity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634746381"/>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Fits consistent with variances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83300388"/>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Average emphasis: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sz="2000">
                        <a:effectLst/>
                        <a:latin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1.6875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798842475"/>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Model weight: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0.2842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0.3158</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0.2316</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0.1684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8070674"/>
                  </a:ext>
                </a:extLst>
              </a:tr>
            </a:tbl>
          </a:graphicData>
        </a:graphic>
      </p:graphicFrame>
      <p:sp>
        <p:nvSpPr>
          <p:cNvPr id="3" name="Rectangle 1"/>
          <p:cNvSpPr>
            <a:spLocks noChangeArrowheads="1"/>
          </p:cNvSpPr>
          <p:nvPr/>
        </p:nvSpPr>
        <p:spPr bwMode="auto">
          <a:xfrm>
            <a:off x="411807" y="2585606"/>
            <a:ext cx="17543234" cy="79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913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Fits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8" name="Picture 7" descr="C:\Users\steve.barbeaux\Downloads\qrcode_afsc-assessments.github.io (14).png">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78705" y="1914883"/>
            <a:ext cx="3467735" cy="3467735"/>
          </a:xfrm>
          <a:prstGeom prst="rect">
            <a:avLst/>
          </a:prstGeom>
          <a:noFill/>
          <a:ln>
            <a:noFill/>
          </a:ln>
        </p:spPr>
      </p:pic>
      <p:sp>
        <p:nvSpPr>
          <p:cNvPr id="2" name="TextBox 1"/>
          <p:cNvSpPr txBox="1"/>
          <p:nvPr/>
        </p:nvSpPr>
        <p:spPr>
          <a:xfrm>
            <a:off x="0" y="6332729"/>
            <a:ext cx="11283858" cy="400110"/>
          </a:xfrm>
          <a:prstGeom prst="rect">
            <a:avLst/>
          </a:prstGeom>
          <a:noFill/>
        </p:spPr>
        <p:txBody>
          <a:bodyPr wrap="none" rtlCol="0">
            <a:spAutoFit/>
          </a:bodyPr>
          <a:lstStyle/>
          <a:p>
            <a:r>
              <a:rPr lang="en-US" sz="2000" b="1" dirty="0">
                <a:solidFill>
                  <a:schemeClr val="accent3">
                    <a:lumMod val="75000"/>
                  </a:schemeClr>
                </a:solidFill>
                <a:hlinkClick r:id="rId5"/>
              </a:rPr>
              <a:t>https://afsc-assessments.github.io/EBS_PCOD/2022_ASSESSMENT/NOVEMBER_MODELS</a:t>
            </a:r>
            <a:r>
              <a:rPr lang="en-US" sz="2000" dirty="0">
                <a:hlinkClick r:id="rId5"/>
              </a:rPr>
              <a:t>/</a:t>
            </a:r>
            <a:endParaRPr lang="en-US" sz="2000" dirty="0"/>
          </a:p>
        </p:txBody>
      </p:sp>
      <p:sp>
        <p:nvSpPr>
          <p:cNvPr id="3" name="TextBox 2"/>
          <p:cNvSpPr txBox="1"/>
          <p:nvPr/>
        </p:nvSpPr>
        <p:spPr>
          <a:xfrm>
            <a:off x="474767" y="1930541"/>
            <a:ext cx="623824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Exploration of individual models and their fits can be found at the link provided</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Model fits and results were nearly identical between the Thompson and New Series models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Largest  difference was the fit to the age composition data with a degraded fit due to the removal of the post-2007 aging bias</a:t>
            </a:r>
            <a:endParaRPr lang="en-US" sz="2400" dirty="0"/>
          </a:p>
        </p:txBody>
      </p:sp>
    </p:spTree>
    <p:extLst>
      <p:ext uri="{BB962C8B-B14F-4D97-AF65-F5344CB8AC3E}">
        <p14:creationId xmlns:p14="http://schemas.microsoft.com/office/powerpoint/2010/main" val="321210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Objective function</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6" name="Picture 5"/>
          <p:cNvPicPr>
            <a:picLocks noChangeAspect="1"/>
          </p:cNvPicPr>
          <p:nvPr/>
        </p:nvPicPr>
        <p:blipFill>
          <a:blip r:embed="rId5"/>
          <a:stretch>
            <a:fillRect/>
          </a:stretch>
        </p:blipFill>
        <p:spPr>
          <a:xfrm>
            <a:off x="4836159" y="1863913"/>
            <a:ext cx="7355841" cy="4994087"/>
          </a:xfrm>
          <a:prstGeom prst="rect">
            <a:avLst/>
          </a:prstGeom>
        </p:spPr>
      </p:pic>
      <p:sp>
        <p:nvSpPr>
          <p:cNvPr id="7" name="TextBox 6"/>
          <p:cNvSpPr txBox="1"/>
          <p:nvPr/>
        </p:nvSpPr>
        <p:spPr>
          <a:xfrm>
            <a:off x="433325" y="2228671"/>
            <a:ext cx="4402834"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Can not compare across models in a series, but can look at between models across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Largest difference between series is the fit to the age composition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85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947953" y="1810512"/>
            <a:ext cx="8244047" cy="5047488"/>
          </a:xfrm>
          <a:prstGeom prst="rect">
            <a:avLst/>
          </a:prstGeom>
        </p:spPr>
      </p:pic>
      <p:sp>
        <p:nvSpPr>
          <p:cNvPr id="8" name="TextBox 7"/>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Similar values between the ensembles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Higher variability in parameters from the individual  Thompson Series models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122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 (Catchability for Model 19.12 and 22.1)</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7" name="Picture 6"/>
          <p:cNvPicPr>
            <a:picLocks noChangeAspect="1"/>
          </p:cNvPicPr>
          <p:nvPr/>
        </p:nvPicPr>
        <p:blipFill>
          <a:blip r:embed="rId5"/>
          <a:stretch>
            <a:fillRect/>
          </a:stretch>
        </p:blipFill>
        <p:spPr>
          <a:xfrm>
            <a:off x="4244295" y="2067197"/>
            <a:ext cx="7775905" cy="4395546"/>
          </a:xfrm>
          <a:prstGeom prst="rect">
            <a:avLst/>
          </a:prstGeom>
        </p:spPr>
      </p:pic>
      <p:sp>
        <p:nvSpPr>
          <p:cNvPr id="8" name="TextBox 7"/>
          <p:cNvSpPr txBox="1"/>
          <p:nvPr/>
        </p:nvSpPr>
        <p:spPr>
          <a:xfrm>
            <a:off x="433325" y="2228671"/>
            <a:ext cx="334282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trends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Slightly more extreme values in the Thompson series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58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AFSC bottom trawl survey</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2" name="Picture 1"/>
          <p:cNvPicPr>
            <a:picLocks noChangeAspect="1"/>
          </p:cNvPicPr>
          <p:nvPr/>
        </p:nvPicPr>
        <p:blipFill>
          <a:blip r:embed="rId5"/>
          <a:stretch>
            <a:fillRect/>
          </a:stretch>
        </p:blipFill>
        <p:spPr>
          <a:xfrm>
            <a:off x="4386940" y="1800300"/>
            <a:ext cx="7805060" cy="5047488"/>
          </a:xfrm>
          <a:prstGeom prst="rect">
            <a:avLst/>
          </a:prstGeom>
        </p:spPr>
      </p:pic>
      <p:sp>
        <p:nvSpPr>
          <p:cNvPr id="8" name="TextBox 7"/>
          <p:cNvSpPr txBox="1"/>
          <p:nvPr/>
        </p:nvSpPr>
        <p:spPr>
          <a:xfrm>
            <a:off x="433325" y="1933748"/>
            <a:ext cx="3342828"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fits within model 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Models 19.12 and 19.12A much tighter fit with annually varying catchability.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Worse fit in models 21.2 and 22.4 with inclusion of the CPUE index</a:t>
            </a:r>
            <a:endParaRPr lang="en-US" sz="2400" dirty="0"/>
          </a:p>
        </p:txBody>
      </p:sp>
    </p:spTree>
    <p:extLst>
      <p:ext uri="{BB962C8B-B14F-4D97-AF65-F5344CB8AC3E}">
        <p14:creationId xmlns:p14="http://schemas.microsoft.com/office/powerpoint/2010/main" val="414192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winter longline fishery CPUE index</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666995" cy="83099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Again nearly identical fits</a:t>
            </a:r>
            <a:endParaRPr lang="en-US" sz="2400" dirty="0"/>
          </a:p>
        </p:txBody>
      </p:sp>
      <p:pic>
        <p:nvPicPr>
          <p:cNvPr id="9" name="Picture 8"/>
          <p:cNvPicPr>
            <a:picLocks noChangeAspect="1"/>
          </p:cNvPicPr>
          <p:nvPr/>
        </p:nvPicPr>
        <p:blipFill>
          <a:blip r:embed="rId5"/>
          <a:stretch>
            <a:fillRect/>
          </a:stretch>
        </p:blipFill>
        <p:spPr>
          <a:xfrm>
            <a:off x="4760194" y="1810512"/>
            <a:ext cx="7434346" cy="5047488"/>
          </a:xfrm>
          <a:prstGeom prst="rect">
            <a:avLst/>
          </a:prstGeom>
        </p:spPr>
      </p:pic>
    </p:spTree>
    <p:extLst>
      <p:ext uri="{BB962C8B-B14F-4D97-AF65-F5344CB8AC3E}">
        <p14:creationId xmlns:p14="http://schemas.microsoft.com/office/powerpoint/2010/main" val="12588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length and age composition data</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199759"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Visually indistinguishable fits for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Slightly degraded fit for the New Series ensemble models to post-2007 age composition data</a:t>
            </a:r>
            <a:endParaRPr lang="en-US" sz="2400" dirty="0"/>
          </a:p>
        </p:txBody>
      </p:sp>
      <p:pic>
        <p:nvPicPr>
          <p:cNvPr id="10" name="Picture 9"/>
          <p:cNvPicPr>
            <a:picLocks noChangeAspect="1"/>
          </p:cNvPicPr>
          <p:nvPr/>
        </p:nvPicPr>
        <p:blipFill>
          <a:blip r:embed="rId5"/>
          <a:stretch>
            <a:fillRect/>
          </a:stretch>
        </p:blipFill>
        <p:spPr>
          <a:xfrm>
            <a:off x="4633083" y="2349246"/>
            <a:ext cx="4864608" cy="4073078"/>
          </a:xfrm>
          <a:prstGeom prst="rect">
            <a:avLst/>
          </a:prstGeom>
        </p:spPr>
      </p:pic>
      <p:pic>
        <p:nvPicPr>
          <p:cNvPr id="2" name="Picture 1"/>
          <p:cNvPicPr>
            <a:picLocks noChangeAspect="1"/>
          </p:cNvPicPr>
          <p:nvPr/>
        </p:nvPicPr>
        <p:blipFill>
          <a:blip r:embed="rId6"/>
          <a:stretch>
            <a:fillRect/>
          </a:stretch>
        </p:blipFill>
        <p:spPr>
          <a:xfrm>
            <a:off x="8559001" y="1814555"/>
            <a:ext cx="3616665" cy="5086433"/>
          </a:xfrm>
          <a:prstGeom prst="rect">
            <a:avLst/>
          </a:prstGeom>
        </p:spPr>
      </p:pic>
    </p:spTree>
    <p:extLst>
      <p:ext uri="{BB962C8B-B14F-4D97-AF65-F5344CB8AC3E}">
        <p14:creationId xmlns:p14="http://schemas.microsoft.com/office/powerpoint/2010/main" val="1136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11" name="Picture 10"/>
          <p:cNvPicPr/>
          <p:nvPr/>
        </p:nvPicPr>
        <p:blipFill rotWithShape="1">
          <a:blip r:embed="rId3"/>
          <a:srcRect t="10177"/>
          <a:stretch/>
        </p:blipFill>
        <p:spPr>
          <a:xfrm>
            <a:off x="6685280" y="2644659"/>
            <a:ext cx="5506720" cy="3044942"/>
          </a:xfrm>
          <a:prstGeom prst="rect">
            <a:avLst/>
          </a:prstGeom>
        </p:spPr>
      </p:pic>
      <p:sp>
        <p:nvSpPr>
          <p:cNvPr id="230" name="Google Shape;230;p26"/>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Retrospective analysis</a:t>
            </a:r>
            <a:endParaRPr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280882" y="2439878"/>
            <a:ext cx="2588148"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Consistently low positive bias on </a:t>
            </a:r>
            <a:r>
              <a:rPr lang="en-US" sz="2400" dirty="0" err="1" smtClean="0"/>
              <a:t>Mohn’s</a:t>
            </a:r>
            <a:r>
              <a:rPr lang="en-US" sz="2400" dirty="0" smtClean="0"/>
              <a:t> </a:t>
            </a:r>
            <a:r>
              <a:rPr lang="el-GR" sz="2400" dirty="0" smtClean="0"/>
              <a:t>ρ</a:t>
            </a:r>
            <a:r>
              <a:rPr lang="en-US" sz="2400" dirty="0" smtClean="0"/>
              <a:t> for SSB from both series</a:t>
            </a:r>
            <a:endParaRPr lang="en-US" sz="2400" dirty="0"/>
          </a:p>
        </p:txBody>
      </p:sp>
      <p:pic>
        <p:nvPicPr>
          <p:cNvPr id="9" name="Picture 8"/>
          <p:cNvPicPr>
            <a:picLocks noChangeAspect="1"/>
          </p:cNvPicPr>
          <p:nvPr/>
        </p:nvPicPr>
        <p:blipFill rotWithShape="1">
          <a:blip r:embed="rId6"/>
          <a:srcRect l="2772" r="55878" b="64993"/>
          <a:stretch/>
        </p:blipFill>
        <p:spPr>
          <a:xfrm>
            <a:off x="3062084" y="2822449"/>
            <a:ext cx="3365215" cy="1543182"/>
          </a:xfrm>
          <a:prstGeom prst="rect">
            <a:avLst/>
          </a:prstGeom>
        </p:spPr>
      </p:pic>
      <p:sp>
        <p:nvSpPr>
          <p:cNvPr id="3" name="TextBox 2"/>
          <p:cNvSpPr txBox="1"/>
          <p:nvPr/>
        </p:nvSpPr>
        <p:spPr>
          <a:xfrm>
            <a:off x="7201241" y="2288564"/>
            <a:ext cx="3861955" cy="400110"/>
          </a:xfrm>
          <a:prstGeom prst="rect">
            <a:avLst/>
          </a:prstGeom>
          <a:noFill/>
        </p:spPr>
        <p:txBody>
          <a:bodyPr wrap="none" rtlCol="0">
            <a:spAutoFit/>
          </a:bodyPr>
          <a:lstStyle/>
          <a:p>
            <a:r>
              <a:rPr lang="en-US" sz="2000" dirty="0" smtClean="0"/>
              <a:t>Ensemble retrospective analysis</a:t>
            </a:r>
            <a:endParaRPr lang="en-US" sz="2000" dirty="0"/>
          </a:p>
        </p:txBody>
      </p:sp>
      <p:pic>
        <p:nvPicPr>
          <p:cNvPr id="13" name="Picture 12"/>
          <p:cNvPicPr/>
          <p:nvPr/>
        </p:nvPicPr>
        <p:blipFill rotWithShape="1">
          <a:blip r:embed="rId6"/>
          <a:srcRect l="7675" t="66380" r="56526" b="-1608"/>
          <a:stretch/>
        </p:blipFill>
        <p:spPr>
          <a:xfrm>
            <a:off x="3448193" y="4281354"/>
            <a:ext cx="2938495" cy="1928353"/>
          </a:xfrm>
          <a:prstGeom prst="rect">
            <a:avLst/>
          </a:prstGeom>
        </p:spPr>
      </p:pic>
    </p:spTree>
    <p:extLst>
      <p:ext uri="{BB962C8B-B14F-4D97-AF65-F5344CB8AC3E}">
        <p14:creationId xmlns:p14="http://schemas.microsoft.com/office/powerpoint/2010/main" val="35632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Selectivity generic shapes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353556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Consistent fishery selectivity shape for New Series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Survey selectivity consistent for all asymptotic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Small difference in survey selectivity for  Model 21.1 and 22.3 which allow for dome-shape </a:t>
            </a:r>
          </a:p>
          <a:p>
            <a:pPr marL="285750" indent="-285750">
              <a:buFont typeface="Arial" panose="020B0604020202020204" pitchFamily="34" charset="0"/>
              <a:buChar char="•"/>
            </a:pPr>
            <a:endParaRPr lang="en-US" sz="2400" dirty="0"/>
          </a:p>
        </p:txBody>
      </p:sp>
      <p:pic>
        <p:nvPicPr>
          <p:cNvPr id="7177" name="Picture 25" descr="https://afsc-assessments.github.io/EBS_PCOD/2022_ASSESSMENT/NOVEMBER_MODELS/FIGURES/R4SS_FIGURES/MODEL19.12/plots/sel09_len_flt1sex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25" y="2090024"/>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45" descr="Ending year selectivity for Fish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6191" y="2095579"/>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49" descr="Ending year selectivity for Fish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2428" y="2112821"/>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5" descr="https://afsc-assessments.github.io/EBS_PCOD/2022_ASSESSMENT/NOVEMBER_MODELS/FIGURES/R4SS_FIGURES/MODEL19.12/plots/sel09_len_flt2sex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782" y="469318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48" descr="https://afsc-assessments.github.io/EBS_PCOD/2022_ASSESSMENT/NOVEMBER_MODELS/FIGURES/R4SS_FIGURES/MODEL21.1/plots/sel09_len_flt2sex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6840" y="463531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51" descr="https://afsc-assessments.github.io/EBS_PCOD/2022_ASSESSMENT/NOVEMBER_MODELS/FIGURES/R4SS_FIGURES/MODEL22.3/plots/sel09_len_flt2sex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7172" y="4635311"/>
            <a:ext cx="2743200" cy="1685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p:cNvSpPr txBox="1">
            <a:spLocks noChangeArrowheads="1"/>
          </p:cNvSpPr>
          <p:nvPr/>
        </p:nvSpPr>
        <p:spPr bwMode="auto">
          <a:xfrm>
            <a:off x="4320381" y="2218061"/>
            <a:ext cx="9794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and M19.12A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Text Box 11"/>
          <p:cNvSpPr txBox="1">
            <a:spLocks noChangeArrowheads="1"/>
          </p:cNvSpPr>
          <p:nvPr/>
        </p:nvSpPr>
        <p:spPr bwMode="auto">
          <a:xfrm>
            <a:off x="6930684" y="227250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 Box 10"/>
          <p:cNvSpPr txBox="1">
            <a:spLocks noChangeArrowheads="1"/>
          </p:cNvSpPr>
          <p:nvPr/>
        </p:nvSpPr>
        <p:spPr bwMode="auto">
          <a:xfrm>
            <a:off x="9788343" y="2289825"/>
            <a:ext cx="892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M21.2 and All M22.x</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 Box 6"/>
          <p:cNvSpPr txBox="1">
            <a:spLocks noChangeArrowheads="1"/>
          </p:cNvSpPr>
          <p:nvPr/>
        </p:nvSpPr>
        <p:spPr bwMode="auto">
          <a:xfrm>
            <a:off x="4821658" y="5065142"/>
            <a:ext cx="1349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M19.12A, M21.2, M22.1, M22.2, and M22.4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7"/>
          <p:cNvSpPr>
            <a:spLocks noChangeArrowheads="1"/>
          </p:cNvSpPr>
          <p:nvPr/>
        </p:nvSpPr>
        <p:spPr bwMode="auto">
          <a:xfrm>
            <a:off x="74295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8"/>
          <p:cNvSpPr>
            <a:spLocks noChangeArrowheads="1"/>
          </p:cNvSpPr>
          <p:nvPr/>
        </p:nvSpPr>
        <p:spPr bwMode="auto">
          <a:xfrm>
            <a:off x="3919782" y="4086180"/>
            <a:ext cx="237757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Survey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22"/>
          <p:cNvSpPr>
            <a:spLocks noChangeArrowheads="1"/>
          </p:cNvSpPr>
          <p:nvPr/>
        </p:nvSpPr>
        <p:spPr bwMode="auto">
          <a:xfrm>
            <a:off x="742950" y="597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18"/>
          <p:cNvSpPr>
            <a:spLocks noChangeArrowheads="1"/>
          </p:cNvSpPr>
          <p:nvPr/>
        </p:nvSpPr>
        <p:spPr bwMode="auto">
          <a:xfrm>
            <a:off x="4082282" y="1608395"/>
            <a:ext cx="243368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ea typeface="Times New Roman" panose="02020603050405020304" pitchFamily="18" charset="0"/>
              </a:rPr>
              <a:t>Fishery</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Text Box 11"/>
          <p:cNvSpPr txBox="1">
            <a:spLocks noChangeArrowheads="1"/>
          </p:cNvSpPr>
          <p:nvPr/>
        </p:nvSpPr>
        <p:spPr bwMode="auto">
          <a:xfrm>
            <a:off x="6962616" y="478159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Text Box 11"/>
          <p:cNvSpPr txBox="1">
            <a:spLocks noChangeArrowheads="1"/>
          </p:cNvSpPr>
          <p:nvPr/>
        </p:nvSpPr>
        <p:spPr bwMode="auto">
          <a:xfrm>
            <a:off x="9667238" y="4800515"/>
            <a:ext cx="9794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M22.3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54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728706" y="1812440"/>
            <a:ext cx="8463294" cy="5047488"/>
          </a:xfrm>
          <a:prstGeom prst="rect">
            <a:avLst/>
          </a:prstGeom>
        </p:spPr>
      </p:pic>
      <p:sp>
        <p:nvSpPr>
          <p:cNvPr id="9" name="TextBox 8"/>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As with the parameters the derived quantities are similar, but less variable for the New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Ensemble values are very similar.</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indices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424076551"/>
              </p:ext>
            </p:extLst>
          </p:nvPr>
        </p:nvGraphicFramePr>
        <p:xfrm>
          <a:off x="4746171" y="2067197"/>
          <a:ext cx="6717763" cy="4092572"/>
        </p:xfrm>
        <a:graphic>
          <a:graphicData uri="http://schemas.openxmlformats.org/drawingml/2006/table">
            <a:tbl>
              <a:tblPr firstRow="1" bandRow="1"/>
              <a:tblGrid>
                <a:gridCol w="1569507">
                  <a:extLst>
                    <a:ext uri="{9D8B030D-6E8A-4147-A177-3AD203B41FA5}">
                      <a16:colId xmlns:a16="http://schemas.microsoft.com/office/drawing/2014/main" val="1207764354"/>
                    </a:ext>
                  </a:extLst>
                </a:gridCol>
                <a:gridCol w="346374">
                  <a:extLst>
                    <a:ext uri="{9D8B030D-6E8A-4147-A177-3AD203B41FA5}">
                      <a16:colId xmlns:a16="http://schemas.microsoft.com/office/drawing/2014/main" val="3736754025"/>
                    </a:ext>
                  </a:extLst>
                </a:gridCol>
                <a:gridCol w="1028298">
                  <a:extLst>
                    <a:ext uri="{9D8B030D-6E8A-4147-A177-3AD203B41FA5}">
                      <a16:colId xmlns:a16="http://schemas.microsoft.com/office/drawing/2014/main" val="2158542683"/>
                    </a:ext>
                  </a:extLst>
                </a:gridCol>
                <a:gridCol w="363963">
                  <a:extLst>
                    <a:ext uri="{9D8B030D-6E8A-4147-A177-3AD203B41FA5}">
                      <a16:colId xmlns:a16="http://schemas.microsoft.com/office/drawing/2014/main" val="3308266190"/>
                    </a:ext>
                  </a:extLst>
                </a:gridCol>
                <a:gridCol w="974177">
                  <a:extLst>
                    <a:ext uri="{9D8B030D-6E8A-4147-A177-3AD203B41FA5}">
                      <a16:colId xmlns:a16="http://schemas.microsoft.com/office/drawing/2014/main" val="1369442216"/>
                    </a:ext>
                  </a:extLst>
                </a:gridCol>
                <a:gridCol w="1217722">
                  <a:extLst>
                    <a:ext uri="{9D8B030D-6E8A-4147-A177-3AD203B41FA5}">
                      <a16:colId xmlns:a16="http://schemas.microsoft.com/office/drawing/2014/main" val="567296760"/>
                    </a:ext>
                  </a:extLst>
                </a:gridCol>
                <a:gridCol w="1217722">
                  <a:extLst>
                    <a:ext uri="{9D8B030D-6E8A-4147-A177-3AD203B41FA5}">
                      <a16:colId xmlns:a16="http://schemas.microsoft.com/office/drawing/2014/main" val="945514127"/>
                    </a:ext>
                  </a:extLst>
                </a:gridCol>
              </a:tblGrid>
              <a:tr h="372052">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Model</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5295494"/>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cpue</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30246698"/>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7758768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0.100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77832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Passed</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6707346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340974705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18995395"/>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972359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15755047"/>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7666773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207454879"/>
                  </a:ext>
                </a:extLst>
              </a:tr>
            </a:tbl>
          </a:graphicData>
        </a:graphic>
      </p:graphicFrame>
      <p:sp>
        <p:nvSpPr>
          <p:cNvPr id="10" name="TextBox 9"/>
          <p:cNvSpPr txBox="1"/>
          <p:nvPr/>
        </p:nvSpPr>
        <p:spPr>
          <a:xfrm>
            <a:off x="433325" y="2228671"/>
            <a:ext cx="334282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Both tests with the CPUE index failed the runs test for the Bottom trawl survey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other runs passed</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298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Length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length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runs except model 19.12 survey length comps failed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892100514"/>
              </p:ext>
            </p:extLst>
          </p:nvPr>
        </p:nvGraphicFramePr>
        <p:xfrm>
          <a:off x="3776153" y="1941733"/>
          <a:ext cx="7982472" cy="4663440"/>
        </p:xfrm>
        <a:graphic>
          <a:graphicData uri="http://schemas.openxmlformats.org/drawingml/2006/table">
            <a:tbl>
              <a:tblPr firstRow="1" bandRow="1"/>
              <a:tblGrid>
                <a:gridCol w="1864989">
                  <a:extLst>
                    <a:ext uri="{9D8B030D-6E8A-4147-A177-3AD203B41FA5}">
                      <a16:colId xmlns:a16="http://schemas.microsoft.com/office/drawing/2014/main" val="1634152860"/>
                    </a:ext>
                  </a:extLst>
                </a:gridCol>
                <a:gridCol w="411584">
                  <a:extLst>
                    <a:ext uri="{9D8B030D-6E8A-4147-A177-3AD203B41FA5}">
                      <a16:colId xmlns:a16="http://schemas.microsoft.com/office/drawing/2014/main" val="2047010738"/>
                    </a:ext>
                  </a:extLst>
                </a:gridCol>
                <a:gridCol w="1221889">
                  <a:extLst>
                    <a:ext uri="{9D8B030D-6E8A-4147-A177-3AD203B41FA5}">
                      <a16:colId xmlns:a16="http://schemas.microsoft.com/office/drawing/2014/main" val="2511147983"/>
                    </a:ext>
                  </a:extLst>
                </a:gridCol>
                <a:gridCol w="432485">
                  <a:extLst>
                    <a:ext uri="{9D8B030D-6E8A-4147-A177-3AD203B41FA5}">
                      <a16:colId xmlns:a16="http://schemas.microsoft.com/office/drawing/2014/main" val="1668156150"/>
                    </a:ext>
                  </a:extLst>
                </a:gridCol>
                <a:gridCol w="1157579">
                  <a:extLst>
                    <a:ext uri="{9D8B030D-6E8A-4147-A177-3AD203B41FA5}">
                      <a16:colId xmlns:a16="http://schemas.microsoft.com/office/drawing/2014/main" val="2253350616"/>
                    </a:ext>
                  </a:extLst>
                </a:gridCol>
                <a:gridCol w="1446973">
                  <a:extLst>
                    <a:ext uri="{9D8B030D-6E8A-4147-A177-3AD203B41FA5}">
                      <a16:colId xmlns:a16="http://schemas.microsoft.com/office/drawing/2014/main" val="2633681668"/>
                    </a:ext>
                  </a:extLst>
                </a:gridCol>
                <a:gridCol w="1446973">
                  <a:extLst>
                    <a:ext uri="{9D8B030D-6E8A-4147-A177-3AD203B41FA5}">
                      <a16:colId xmlns:a16="http://schemas.microsoft.com/office/drawing/2014/main" val="2244117877"/>
                    </a:ext>
                  </a:extLst>
                </a:gridCol>
              </a:tblGrid>
              <a:tr h="272680">
                <a:tc>
                  <a:txBody>
                    <a:bodyPr/>
                    <a:lstStyle/>
                    <a:p>
                      <a:pPr marL="0" marR="0" algn="ctr">
                        <a:spcBef>
                          <a:spcPts val="100"/>
                        </a:spcBef>
                        <a:spcAft>
                          <a:spcPts val="100"/>
                        </a:spcAft>
                      </a:pPr>
                      <a:r>
                        <a:rPr lang="en-US" sz="1800" b="1" dirty="0">
                          <a:solidFill>
                            <a:srgbClr val="000000"/>
                          </a:solidFill>
                          <a:effectLst/>
                          <a:latin typeface="Times New Roman" panose="02020603050405020304" pitchFamily="18" charset="0"/>
                          <a:ea typeface="Arial" panose="020B0604020202020204" pitchFamily="34" charset="0"/>
                        </a:rPr>
                        <a:t>Model</a:t>
                      </a:r>
                      <a:endParaRPr lang="en-US" sz="1800" dirty="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Type</a:t>
                      </a:r>
                      <a:endParaRPr lang="en-US" sz="180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Index</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p-value</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Test</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0259270"/>
                  </a:ext>
                </a:extLst>
              </a:tr>
              <a:tr h="260578">
                <a:tc>
                  <a:txBody>
                    <a:bodyPr/>
                    <a:lstStyle/>
                    <a:p>
                      <a:pPr marL="0" marR="0">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M19.12</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0.010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231841054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0.102</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Passed</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23429337"/>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Fishery</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0.009</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8450336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68612758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34984600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0.005</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99412135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103369418"/>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57443812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363179831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0.028</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70483952"/>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865249561"/>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7073770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08116478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1854250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71635646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25387677"/>
                  </a:ext>
                </a:extLst>
              </a:tr>
            </a:tbl>
          </a:graphicData>
        </a:graphic>
      </p:graphicFrame>
    </p:spTree>
    <p:extLst>
      <p:ext uri="{BB962C8B-B14F-4D97-AF65-F5344CB8AC3E}">
        <p14:creationId xmlns:p14="http://schemas.microsoft.com/office/powerpoint/2010/main" val="8176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Age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age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Thompson Series runs passed</a:t>
            </a:r>
          </a:p>
          <a:p>
            <a:pPr marL="285750" indent="-285750">
              <a:buFont typeface="Arial" panose="020B0604020202020204" pitchFamily="34" charset="0"/>
              <a:buChar char="•"/>
            </a:pPr>
            <a:r>
              <a:rPr lang="en-US" sz="2400" dirty="0" smtClean="0"/>
              <a:t>All New Series runs failed except for M22.1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740148472"/>
              </p:ext>
            </p:extLst>
          </p:nvPr>
        </p:nvGraphicFramePr>
        <p:xfrm>
          <a:off x="4343439" y="2506618"/>
          <a:ext cx="7415186" cy="2743200"/>
        </p:xfrm>
        <a:graphic>
          <a:graphicData uri="http://schemas.openxmlformats.org/drawingml/2006/table">
            <a:tbl>
              <a:tblPr firstRow="1" bandRow="1"/>
              <a:tblGrid>
                <a:gridCol w="1732451">
                  <a:extLst>
                    <a:ext uri="{9D8B030D-6E8A-4147-A177-3AD203B41FA5}">
                      <a16:colId xmlns:a16="http://schemas.microsoft.com/office/drawing/2014/main" val="3217642769"/>
                    </a:ext>
                  </a:extLst>
                </a:gridCol>
                <a:gridCol w="382335">
                  <a:extLst>
                    <a:ext uri="{9D8B030D-6E8A-4147-A177-3AD203B41FA5}">
                      <a16:colId xmlns:a16="http://schemas.microsoft.com/office/drawing/2014/main" val="3813069815"/>
                    </a:ext>
                  </a:extLst>
                </a:gridCol>
                <a:gridCol w="1135053">
                  <a:extLst>
                    <a:ext uri="{9D8B030D-6E8A-4147-A177-3AD203B41FA5}">
                      <a16:colId xmlns:a16="http://schemas.microsoft.com/office/drawing/2014/main" val="1397941990"/>
                    </a:ext>
                  </a:extLst>
                </a:gridCol>
                <a:gridCol w="401749">
                  <a:extLst>
                    <a:ext uri="{9D8B030D-6E8A-4147-A177-3AD203B41FA5}">
                      <a16:colId xmlns:a16="http://schemas.microsoft.com/office/drawing/2014/main" val="2006266198"/>
                    </a:ext>
                  </a:extLst>
                </a:gridCol>
                <a:gridCol w="1075314">
                  <a:extLst>
                    <a:ext uri="{9D8B030D-6E8A-4147-A177-3AD203B41FA5}">
                      <a16:colId xmlns:a16="http://schemas.microsoft.com/office/drawing/2014/main" val="743547332"/>
                    </a:ext>
                  </a:extLst>
                </a:gridCol>
                <a:gridCol w="1344142">
                  <a:extLst>
                    <a:ext uri="{9D8B030D-6E8A-4147-A177-3AD203B41FA5}">
                      <a16:colId xmlns:a16="http://schemas.microsoft.com/office/drawing/2014/main" val="881349218"/>
                    </a:ext>
                  </a:extLst>
                </a:gridCol>
                <a:gridCol w="1344142">
                  <a:extLst>
                    <a:ext uri="{9D8B030D-6E8A-4147-A177-3AD203B41FA5}">
                      <a16:colId xmlns:a16="http://schemas.microsoft.com/office/drawing/2014/main" val="2086618055"/>
                    </a:ext>
                  </a:extLst>
                </a:gridCol>
              </a:tblGrid>
              <a:tr h="100693">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Type</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8073528"/>
                  </a:ext>
                </a:extLst>
              </a:tr>
              <a:tr h="100693">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4045414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M19.12A</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0.494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01101991"/>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56711426"/>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3453324"/>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9456510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14102773"/>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247598275"/>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945226948"/>
                  </a:ext>
                </a:extLst>
              </a:tr>
            </a:tbl>
          </a:graphicData>
        </a:graphic>
      </p:graphicFrame>
    </p:spTree>
    <p:extLst>
      <p:ext uri="{BB962C8B-B14F-4D97-AF65-F5344CB8AC3E}">
        <p14:creationId xmlns:p14="http://schemas.microsoft.com/office/powerpoint/2010/main" val="286304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Mean absolute scaled error (MASE)</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prediction skill (better than random walk &lt;1.0 )</a:t>
            </a:r>
            <a:endParaRPr lang="en-US" sz="2400" dirty="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data components passed for all models, except…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models failed for survey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3162135338"/>
              </p:ext>
            </p:extLst>
          </p:nvPr>
        </p:nvGraphicFramePr>
        <p:xfrm>
          <a:off x="4804229" y="2146618"/>
          <a:ext cx="6954395" cy="3858519"/>
        </p:xfrm>
        <a:graphic>
          <a:graphicData uri="http://schemas.openxmlformats.org/drawingml/2006/table">
            <a:tbl>
              <a:tblPr firstRow="1" bandRow="1"/>
              <a:tblGrid>
                <a:gridCol w="1504000">
                  <a:extLst>
                    <a:ext uri="{9D8B030D-6E8A-4147-A177-3AD203B41FA5}">
                      <a16:colId xmlns:a16="http://schemas.microsoft.com/office/drawing/2014/main" val="1597138982"/>
                    </a:ext>
                  </a:extLst>
                </a:gridCol>
                <a:gridCol w="925539">
                  <a:extLst>
                    <a:ext uri="{9D8B030D-6E8A-4147-A177-3AD203B41FA5}">
                      <a16:colId xmlns:a16="http://schemas.microsoft.com/office/drawing/2014/main" val="2024399351"/>
                    </a:ext>
                  </a:extLst>
                </a:gridCol>
                <a:gridCol w="1169778">
                  <a:extLst>
                    <a:ext uri="{9D8B030D-6E8A-4147-A177-3AD203B41FA5}">
                      <a16:colId xmlns:a16="http://schemas.microsoft.com/office/drawing/2014/main" val="3044899431"/>
                    </a:ext>
                  </a:extLst>
                </a:gridCol>
                <a:gridCol w="1041231">
                  <a:extLst>
                    <a:ext uri="{9D8B030D-6E8A-4147-A177-3AD203B41FA5}">
                      <a16:colId xmlns:a16="http://schemas.microsoft.com/office/drawing/2014/main" val="3061388548"/>
                    </a:ext>
                  </a:extLst>
                </a:gridCol>
                <a:gridCol w="988802">
                  <a:extLst>
                    <a:ext uri="{9D8B030D-6E8A-4147-A177-3AD203B41FA5}">
                      <a16:colId xmlns:a16="http://schemas.microsoft.com/office/drawing/2014/main" val="3948908549"/>
                    </a:ext>
                  </a:extLst>
                </a:gridCol>
                <a:gridCol w="1325045">
                  <a:extLst>
                    <a:ext uri="{9D8B030D-6E8A-4147-A177-3AD203B41FA5}">
                      <a16:colId xmlns:a16="http://schemas.microsoft.com/office/drawing/2014/main" val="2235861653"/>
                    </a:ext>
                  </a:extLst>
                </a:gridCol>
              </a:tblGrid>
              <a:tr h="550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Index</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Lengths</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291722423"/>
                  </a:ext>
                </a:extLst>
              </a:tr>
              <a:tr h="2202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5540442"/>
                  </a:ext>
                </a:extLst>
              </a:tr>
              <a:tr h="440531">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1.23</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45082240"/>
                  </a:ext>
                </a:extLst>
              </a:tr>
              <a:tr h="495598">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94037289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1.21</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650202820"/>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840749132"/>
                  </a:ext>
                </a:extLst>
              </a:tr>
              <a:tr h="385465">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Model 22.1 </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115257019"/>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22.2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1.20</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0.76</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004551564"/>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22.3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0.32</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1.19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5613553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22.4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20379180"/>
                  </a:ext>
                </a:extLst>
              </a:tr>
            </a:tbl>
          </a:graphicData>
        </a:graphic>
      </p:graphicFrame>
    </p:spTree>
    <p:extLst>
      <p:ext uri="{BB962C8B-B14F-4D97-AF65-F5344CB8AC3E}">
        <p14:creationId xmlns:p14="http://schemas.microsoft.com/office/powerpoint/2010/main" val="33319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Spawning biomass slightly higher in early part for Thompson Series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Higher variability in F in Thompson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smtClean="0"/>
              <a:t>Bratio</a:t>
            </a:r>
            <a:r>
              <a:rPr lang="en-US" sz="2400" dirty="0" smtClean="0"/>
              <a:t> follows same trend as spawning biomass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rotWithShape="1">
          <a:blip r:embed="rId5">
            <a:extLst>
              <a:ext uri="{28A0092B-C50C-407E-A947-70E740481C1C}">
                <a14:useLocalDpi xmlns:a14="http://schemas.microsoft.com/office/drawing/2010/main" val="0"/>
              </a:ext>
            </a:extLst>
          </a:blip>
          <a:srcRect r="14868"/>
          <a:stretch/>
        </p:blipFill>
        <p:spPr bwMode="auto">
          <a:xfrm>
            <a:off x="4873670" y="1800300"/>
            <a:ext cx="3568065" cy="251460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6">
            <a:extLst>
              <a:ext uri="{28A0092B-C50C-407E-A947-70E740481C1C}">
                <a14:useLocalDpi xmlns:a14="http://schemas.microsoft.com/office/drawing/2010/main" val="0"/>
              </a:ext>
            </a:extLst>
          </a:blip>
          <a:srcRect r="14571"/>
          <a:stretch/>
        </p:blipFill>
        <p:spPr bwMode="auto">
          <a:xfrm>
            <a:off x="8342040" y="1808412"/>
            <a:ext cx="3580765" cy="25146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a:blip r:embed="rId7">
            <a:extLst>
              <a:ext uri="{28A0092B-C50C-407E-A947-70E740481C1C}">
                <a14:useLocalDpi xmlns:a14="http://schemas.microsoft.com/office/drawing/2010/main" val="0"/>
              </a:ext>
            </a:extLst>
          </a:blip>
          <a:stretch>
            <a:fillRect/>
          </a:stretch>
        </p:blipFill>
        <p:spPr>
          <a:xfrm>
            <a:off x="6431980" y="4320966"/>
            <a:ext cx="4191635" cy="2514600"/>
          </a:xfrm>
          <a:prstGeom prst="rect">
            <a:avLst/>
          </a:prstGeom>
        </p:spPr>
      </p:pic>
    </p:spTree>
    <p:extLst>
      <p:ext uri="{BB962C8B-B14F-4D97-AF65-F5344CB8AC3E}">
        <p14:creationId xmlns:p14="http://schemas.microsoft.com/office/powerpoint/2010/main" val="37961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four models show reduction from 2018 high point.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 22.4 with CPUE index indicates higher SSB earlier in the time series and lower in most recent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2" name="Picture 1"/>
          <p:cNvPicPr>
            <a:picLocks noChangeAspect="1"/>
          </p:cNvPicPr>
          <p:nvPr/>
        </p:nvPicPr>
        <p:blipFill>
          <a:blip r:embed="rId5"/>
          <a:stretch>
            <a:fillRect/>
          </a:stretch>
        </p:blipFill>
        <p:spPr>
          <a:xfrm>
            <a:off x="4064230" y="2067197"/>
            <a:ext cx="7955970" cy="4499238"/>
          </a:xfrm>
          <a:prstGeom prst="rect">
            <a:avLst/>
          </a:prstGeom>
        </p:spPr>
      </p:pic>
    </p:spTree>
    <p:extLst>
      <p:ext uri="{BB962C8B-B14F-4D97-AF65-F5344CB8AC3E}">
        <p14:creationId xmlns:p14="http://schemas.microsoft.com/office/powerpoint/2010/main" val="5712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point in the mid to late 1980s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Low point in 2010 at B</a:t>
            </a:r>
            <a:r>
              <a:rPr lang="en-US" sz="2400" baseline="-25000" dirty="0" smtClean="0"/>
              <a:t>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Currently below B</a:t>
            </a:r>
            <a:r>
              <a:rPr lang="en-US" sz="2400" baseline="-25000" dirty="0" smtClean="0"/>
              <a:t>40%</a:t>
            </a:r>
            <a:endParaRPr lang="en-US" sz="2400" baseline="-25000" dirty="0"/>
          </a:p>
          <a:p>
            <a:pPr marL="285750" indent="-285750">
              <a:buFont typeface="Arial" panose="020B0604020202020204" pitchFamily="34" charset="0"/>
              <a:buChar char="•"/>
            </a:pPr>
            <a:endParaRPr lang="en-US" sz="2400" dirty="0"/>
          </a:p>
        </p:txBody>
      </p:sp>
      <p:pic>
        <p:nvPicPr>
          <p:cNvPr id="8" name="Picture 7"/>
          <p:cNvPicPr>
            <a:picLocks noChangeAspect="1"/>
          </p:cNvPicPr>
          <p:nvPr/>
        </p:nvPicPr>
        <p:blipFill>
          <a:blip r:embed="rId5"/>
          <a:stretch>
            <a:fillRect/>
          </a:stretch>
        </p:blipFill>
        <p:spPr>
          <a:xfrm>
            <a:off x="4703968" y="1810512"/>
            <a:ext cx="7488032" cy="5047488"/>
          </a:xfrm>
          <a:prstGeom prst="rect">
            <a:avLst/>
          </a:prstGeom>
        </p:spPr>
      </p:pic>
    </p:spTree>
    <p:extLst>
      <p:ext uri="{BB962C8B-B14F-4D97-AF65-F5344CB8AC3E}">
        <p14:creationId xmlns:p14="http://schemas.microsoft.com/office/powerpoint/2010/main" val="41569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552889"/>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Age-0 recruitment</a:t>
            </a:r>
            <a:endParaRPr baseline="-25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Large 2018 year class</a:t>
            </a:r>
          </a:p>
          <a:p>
            <a:pPr marL="285750" indent="-285750">
              <a:buFont typeface="Arial" panose="020B0604020202020204" pitchFamily="34" charset="0"/>
              <a:buChar char="•"/>
            </a:pPr>
            <a:endParaRPr lang="en-US" sz="2400" baseline="-25000" dirty="0"/>
          </a:p>
          <a:p>
            <a:pPr marL="285750" indent="-285750">
              <a:buFont typeface="Arial" panose="020B0604020202020204" pitchFamily="34" charset="0"/>
              <a:buChar char="•"/>
            </a:pPr>
            <a:r>
              <a:rPr lang="en-US" sz="2400" dirty="0" smtClean="0"/>
              <a:t>2014-2017, 2019, and 2020 estimated to be below average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2021 and 2022 set at ~R</a:t>
            </a:r>
            <a:r>
              <a:rPr lang="en-US" sz="2400" baseline="-25000" dirty="0" smtClean="0"/>
              <a:t>0</a:t>
            </a:r>
            <a:r>
              <a:rPr lang="en-US" sz="2400" dirty="0" smtClean="0"/>
              <a:t>  as not yet well defined in the data.</a:t>
            </a: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790600" y="1892856"/>
            <a:ext cx="8229600" cy="4936490"/>
          </a:xfrm>
          <a:prstGeom prst="rect">
            <a:avLst/>
          </a:prstGeom>
        </p:spPr>
      </p:pic>
    </p:spTree>
    <p:extLst>
      <p:ext uri="{BB962C8B-B14F-4D97-AF65-F5344CB8AC3E}">
        <p14:creationId xmlns:p14="http://schemas.microsoft.com/office/powerpoint/2010/main" val="9496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Apical fishing mortality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962400" y="1921510"/>
            <a:ext cx="8229600" cy="4936490"/>
          </a:xfrm>
          <a:prstGeom prst="rect">
            <a:avLst/>
          </a:prstGeom>
        </p:spPr>
      </p:pic>
    </p:spTree>
    <p:extLst>
      <p:ext uri="{BB962C8B-B14F-4D97-AF65-F5344CB8AC3E}">
        <p14:creationId xmlns:p14="http://schemas.microsoft.com/office/powerpoint/2010/main" val="38198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7" name="Picture 6"/>
          <p:cNvPicPr>
            <a:picLocks noChangeAspect="1"/>
          </p:cNvPicPr>
          <p:nvPr/>
        </p:nvPicPr>
        <p:blipFill rotWithShape="1">
          <a:blip r:embed="rId5"/>
          <a:srcRect t="12831"/>
          <a:stretch/>
        </p:blipFill>
        <p:spPr>
          <a:xfrm>
            <a:off x="4022896" y="2290255"/>
            <a:ext cx="8318947" cy="4567745"/>
          </a:xfrm>
          <a:prstGeom prst="rect">
            <a:avLst/>
          </a:prstGeom>
        </p:spPr>
      </p:pic>
      <p:sp>
        <p:nvSpPr>
          <p:cNvPr id="8" name="TextBox 7"/>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spTree>
    <p:extLst>
      <p:ext uri="{BB962C8B-B14F-4D97-AF65-F5344CB8AC3E}">
        <p14:creationId xmlns:p14="http://schemas.microsoft.com/office/powerpoint/2010/main" val="268279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8" name="Google Shape;378;p42"/>
          <p:cNvPicPr preferRelativeResize="0"/>
          <p:nvPr/>
        </p:nvPicPr>
        <p:blipFill>
          <a:blip r:embed="rId4">
            <a:alphaModFix/>
          </a:blip>
          <a:stretch>
            <a:fillRect/>
          </a:stretch>
        </p:blipFill>
        <p:spPr>
          <a:xfrm>
            <a:off x="1783988" y="1952700"/>
            <a:ext cx="8623935" cy="1457325"/>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ensemble –</a:t>
            </a:r>
            <a:br>
              <a:rPr lang="en-US" sz="3600" dirty="0" smtClean="0"/>
            </a:br>
            <a:r>
              <a:rPr lang="en-US" sz="3600" dirty="0" smtClean="0"/>
              <a:t>Projection scenarios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a:blip r:embed="rId5"/>
          <a:stretch>
            <a:fillRect/>
          </a:stretch>
        </p:blipFill>
        <p:spPr>
          <a:xfrm>
            <a:off x="3318025" y="2478214"/>
            <a:ext cx="8873975" cy="3845389"/>
          </a:xfrm>
          <a:prstGeom prst="rect">
            <a:avLst/>
          </a:prstGeom>
        </p:spPr>
      </p:pic>
      <p:sp>
        <p:nvSpPr>
          <p:cNvPr id="7" name="TextBox 6"/>
          <p:cNvSpPr txBox="1"/>
          <p:nvPr/>
        </p:nvSpPr>
        <p:spPr>
          <a:xfrm>
            <a:off x="261524" y="2478214"/>
            <a:ext cx="288470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Not overfishing</a:t>
            </a:r>
          </a:p>
          <a:p>
            <a:pPr marL="285750" indent="-285750">
              <a:buFont typeface="Arial" panose="020B0604020202020204" pitchFamily="34" charset="0"/>
              <a:buChar char="•"/>
            </a:pPr>
            <a:r>
              <a:rPr lang="en-US" sz="2400" dirty="0" smtClean="0"/>
              <a:t>Not overfished</a:t>
            </a:r>
          </a:p>
          <a:p>
            <a:pPr marL="285750" indent="-285750">
              <a:buFont typeface="Arial" panose="020B0604020202020204" pitchFamily="34" charset="0"/>
              <a:buChar char="•"/>
            </a:pPr>
            <a:r>
              <a:rPr lang="en-US" sz="2400" dirty="0" smtClean="0"/>
              <a:t>Not approaching an overfished condition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With average recruitment projected decline through 2026 </a:t>
            </a:r>
          </a:p>
          <a:p>
            <a:pPr marL="285750" indent="-285750">
              <a:buFont typeface="Arial" panose="020B060402020202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0" y="2934789"/>
            <a:ext cx="4583216" cy="2590105"/>
          </a:xfrm>
          <a:prstGeom prst="rect">
            <a:avLst/>
          </a:prstGeom>
        </p:spPr>
      </p:pic>
      <p:sp>
        <p:nvSpPr>
          <p:cNvPr id="393" name="Google Shape;393;p44"/>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Harvest Recommendation</a:t>
            </a:r>
            <a:endParaRPr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5" name="Rectangle 1"/>
          <p:cNvSpPr>
            <a:spLocks noChangeArrowheads="1"/>
          </p:cNvSpPr>
          <p:nvPr/>
        </p:nvSpPr>
        <p:spPr bwMode="auto">
          <a:xfrm>
            <a:off x="3617913" y="2328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766731142"/>
              </p:ext>
            </p:extLst>
          </p:nvPr>
        </p:nvGraphicFramePr>
        <p:xfrm>
          <a:off x="4499428" y="2227958"/>
          <a:ext cx="7520772" cy="4104335"/>
        </p:xfrm>
        <a:graphic>
          <a:graphicData uri="http://schemas.openxmlformats.org/drawingml/2006/table">
            <a:tbl>
              <a:tblPr/>
              <a:tblGrid>
                <a:gridCol w="1036516">
                  <a:extLst>
                    <a:ext uri="{9D8B030D-6E8A-4147-A177-3AD203B41FA5}">
                      <a16:colId xmlns:a16="http://schemas.microsoft.com/office/drawing/2014/main" val="2112846742"/>
                    </a:ext>
                  </a:extLst>
                </a:gridCol>
                <a:gridCol w="1917523">
                  <a:extLst>
                    <a:ext uri="{9D8B030D-6E8A-4147-A177-3AD203B41FA5}">
                      <a16:colId xmlns:a16="http://schemas.microsoft.com/office/drawing/2014/main" val="343935699"/>
                    </a:ext>
                  </a:extLst>
                </a:gridCol>
                <a:gridCol w="1450758">
                  <a:extLst>
                    <a:ext uri="{9D8B030D-6E8A-4147-A177-3AD203B41FA5}">
                      <a16:colId xmlns:a16="http://schemas.microsoft.com/office/drawing/2014/main" val="928923428"/>
                    </a:ext>
                  </a:extLst>
                </a:gridCol>
                <a:gridCol w="1639987">
                  <a:extLst>
                    <a:ext uri="{9D8B030D-6E8A-4147-A177-3AD203B41FA5}">
                      <a16:colId xmlns:a16="http://schemas.microsoft.com/office/drawing/2014/main" val="2741912836"/>
                    </a:ext>
                  </a:extLst>
                </a:gridCol>
                <a:gridCol w="1475988">
                  <a:extLst>
                    <a:ext uri="{9D8B030D-6E8A-4147-A177-3AD203B41FA5}">
                      <a16:colId xmlns:a16="http://schemas.microsoft.com/office/drawing/2014/main" val="957098872"/>
                    </a:ext>
                  </a:extLst>
                </a:gridCol>
              </a:tblGrid>
              <a:tr h="293687">
                <a:tc>
                  <a:txBody>
                    <a:bodyPr/>
                    <a:lstStyle/>
                    <a:p>
                      <a:pPr algn="ctr" rtl="0" fontAlgn="t"/>
                      <a:r>
                        <a:rPr lang="en-US" sz="2000" b="1" i="0" u="none" strike="noStrike" dirty="0">
                          <a:solidFill>
                            <a:srgbClr val="000000"/>
                          </a:solidFill>
                          <a:effectLst/>
                          <a:latin typeface="Arial" panose="020B0604020202020204" pitchFamily="34" charset="0"/>
                        </a:rPr>
                        <a:t>Year</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Quantity</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Last Year</a:t>
                      </a:r>
                    </a:p>
                  </a:txBody>
                  <a:tcPr marL="9178" marR="9178" marT="917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t"/>
                      <a:r>
                        <a:rPr lang="en-US" sz="2000" b="1" i="0" u="none" strike="noStrike">
                          <a:solidFill>
                            <a:srgbClr val="000000"/>
                          </a:solidFill>
                          <a:effectLst/>
                          <a:latin typeface="Arial" panose="020B0604020202020204" pitchFamily="34" charset="0"/>
                        </a:rPr>
                        <a:t>New Series</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Change</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233983"/>
                  </a:ext>
                </a:extLst>
              </a:tr>
              <a:tr h="293687">
                <a:tc>
                  <a:txBody>
                    <a:bodyPr/>
                    <a:lstStyle/>
                    <a:p>
                      <a:pPr algn="ct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100%</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686,761</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668,477</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-2.70%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60775282"/>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dirty="0">
                          <a:solidFill>
                            <a:srgbClr val="000000"/>
                          </a:solidFill>
                          <a:effectLst/>
                          <a:latin typeface="Arial" panose="020B0604020202020204" pitchFamily="34" charset="0"/>
                        </a:rPr>
                        <a:t>848,615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844,578</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a:solidFill>
                            <a:srgbClr val="000000"/>
                          </a:solidFill>
                          <a:effectLst/>
                          <a:latin typeface="Arial" panose="020B0604020202020204" pitchFamily="34" charset="0"/>
                        </a:rPr>
                        <a:t>-0.50%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69570504"/>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2023</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254,585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245,594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-3.50%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2111296"/>
                  </a:ext>
                </a:extLst>
              </a:tr>
              <a:tr h="34577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0.370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0.367</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-0.80%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42193262"/>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err="1">
                          <a:solidFill>
                            <a:srgbClr val="000000"/>
                          </a:solidFill>
                          <a:effectLst/>
                          <a:latin typeface="Arial" panose="020B0604020202020204" pitchFamily="34" charset="0"/>
                        </a:rPr>
                        <a:t>maxF</a:t>
                      </a:r>
                      <a:r>
                        <a:rPr lang="en-US" sz="2000" b="0" i="0" u="none" strike="noStrike" baseline="-25000" dirty="0" err="1">
                          <a:solidFill>
                            <a:srgbClr val="000000"/>
                          </a:solidFill>
                          <a:effectLst/>
                          <a:latin typeface="Arial" panose="020B0604020202020204" pitchFamily="34" charset="0"/>
                        </a:rPr>
                        <a:t>ABC</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0.310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-5.50%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0179518"/>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dirty="0">
                          <a:solidFill>
                            <a:srgbClr val="000000"/>
                          </a:solidFill>
                          <a:effectLst/>
                          <a:latin typeface="Arial" panose="020B0604020202020204" pitchFamily="34" charset="0"/>
                        </a:rPr>
                        <a:t>151,709</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144,834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a:solidFill>
                            <a:srgbClr val="000000"/>
                          </a:solidFill>
                          <a:effectLst/>
                          <a:latin typeface="Arial" panose="020B0604020202020204" pitchFamily="34" charset="0"/>
                        </a:rPr>
                        <a:t>-4.50%</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76885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831,566</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76095939"/>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2024</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242,911</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76598943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8226366"/>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maxF</a:t>
                      </a:r>
                      <a:r>
                        <a:rPr lang="en-US" sz="2000" b="0" i="0" u="none" strike="noStrike" baseline="-25000">
                          <a:solidFill>
                            <a:srgbClr val="000000"/>
                          </a:solidFill>
                          <a:effectLst/>
                          <a:latin typeface="Arial" panose="020B0604020202020204" pitchFamily="34" charset="0"/>
                        </a:rPr>
                        <a:t>ABC</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642094104"/>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140,159</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684180"/>
                  </a:ext>
                </a:extLst>
              </a:tr>
            </a:tbl>
          </a:graphicData>
        </a:graphic>
      </p:graphicFrame>
    </p:spTree>
    <p:extLst>
      <p:ext uri="{BB962C8B-B14F-4D97-AF65-F5344CB8AC3E}">
        <p14:creationId xmlns:p14="http://schemas.microsoft.com/office/powerpoint/2010/main" val="18789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rotWithShape="1">
          <a:blip r:embed="rId5"/>
          <a:srcRect l="23485" t="56805" r="22146" b="21510"/>
          <a:stretch/>
        </p:blipFill>
        <p:spPr>
          <a:xfrm>
            <a:off x="4866364" y="1862013"/>
            <a:ext cx="7153836" cy="4951343"/>
          </a:xfrm>
          <a:prstGeom prst="rect">
            <a:avLst/>
          </a:prstGeom>
        </p:spPr>
      </p:pic>
      <p:pic>
        <p:nvPicPr>
          <p:cNvPr id="7" name="Picture 6"/>
          <p:cNvPicPr>
            <a:picLocks noChangeAspect="1"/>
          </p:cNvPicPr>
          <p:nvPr/>
        </p:nvPicPr>
        <p:blipFill>
          <a:blip r:embed="rId6"/>
          <a:stretch>
            <a:fillRect/>
          </a:stretch>
        </p:blipFill>
        <p:spPr>
          <a:xfrm>
            <a:off x="226084" y="4688116"/>
            <a:ext cx="2511689" cy="1928046"/>
          </a:xfrm>
          <a:prstGeom prst="rect">
            <a:avLst/>
          </a:prstGeom>
        </p:spPr>
      </p:pic>
      <p:pic>
        <p:nvPicPr>
          <p:cNvPr id="9" name="Picture 8"/>
          <p:cNvPicPr>
            <a:picLocks noChangeAspect="1"/>
          </p:cNvPicPr>
          <p:nvPr/>
        </p:nvPicPr>
        <p:blipFill rotWithShape="1">
          <a:blip r:embed="rId7"/>
          <a:srcRect r="-693"/>
          <a:stretch/>
        </p:blipFill>
        <p:spPr bwMode="auto">
          <a:xfrm>
            <a:off x="259157" y="2784436"/>
            <a:ext cx="2514600" cy="1903680"/>
          </a:xfrm>
          <a:prstGeom prst="rect">
            <a:avLst/>
          </a:prstGeom>
          <a:ln>
            <a:noFill/>
          </a:ln>
          <a:extLst>
            <a:ext uri="{53640926-AAD7-44D8-BBD7-CCE9431645EC}">
              <a14:shadowObscured xmlns:a14="http://schemas.microsoft.com/office/drawing/2010/main"/>
            </a:ext>
          </a:extLst>
        </p:spPr>
      </p:pic>
      <p:pic>
        <p:nvPicPr>
          <p:cNvPr id="10" name="Picture 9"/>
          <p:cNvPicPr>
            <a:picLocks noChangeAspect="1"/>
          </p:cNvPicPr>
          <p:nvPr/>
        </p:nvPicPr>
        <p:blipFill>
          <a:blip r:embed="rId8"/>
          <a:stretch>
            <a:fillRect/>
          </a:stretch>
        </p:blipFill>
        <p:spPr>
          <a:xfrm>
            <a:off x="2195072" y="2786008"/>
            <a:ext cx="2494913" cy="1901952"/>
          </a:xfrm>
          <a:prstGeom prst="rect">
            <a:avLst/>
          </a:prstGeom>
        </p:spPr>
      </p:pic>
      <p:pic>
        <p:nvPicPr>
          <p:cNvPr id="8" name="Picture 7"/>
          <p:cNvPicPr>
            <a:picLocks noChangeAspect="1"/>
          </p:cNvPicPr>
          <p:nvPr/>
        </p:nvPicPr>
        <p:blipFill>
          <a:blip r:embed="rId9"/>
          <a:stretch>
            <a:fillRect/>
          </a:stretch>
        </p:blipFill>
        <p:spPr>
          <a:xfrm>
            <a:off x="2177592" y="4688116"/>
            <a:ext cx="2514600" cy="1916959"/>
          </a:xfrm>
          <a:prstGeom prst="rect">
            <a:avLst/>
          </a:prstGeom>
        </p:spPr>
      </p:pic>
      <p:sp>
        <p:nvSpPr>
          <p:cNvPr id="3" name="TextBox 2"/>
          <p:cNvSpPr txBox="1"/>
          <p:nvPr/>
        </p:nvSpPr>
        <p:spPr>
          <a:xfrm>
            <a:off x="433325" y="2936430"/>
            <a:ext cx="545342" cy="307777"/>
          </a:xfrm>
          <a:prstGeom prst="rect">
            <a:avLst/>
          </a:prstGeom>
          <a:noFill/>
        </p:spPr>
        <p:txBody>
          <a:bodyPr wrap="none" rtlCol="0">
            <a:spAutoFit/>
          </a:bodyPr>
          <a:lstStyle/>
          <a:p>
            <a:r>
              <a:rPr lang="en-US" dirty="0" smtClean="0"/>
              <a:t>B</a:t>
            </a:r>
            <a:r>
              <a:rPr lang="en-US" baseline="-25000" dirty="0" smtClean="0"/>
              <a:t>37%</a:t>
            </a:r>
            <a:endParaRPr lang="en-US" baseline="-25000" dirty="0"/>
          </a:p>
        </p:txBody>
      </p:sp>
      <p:sp>
        <p:nvSpPr>
          <p:cNvPr id="12" name="TextBox 11"/>
          <p:cNvSpPr txBox="1"/>
          <p:nvPr/>
        </p:nvSpPr>
        <p:spPr>
          <a:xfrm>
            <a:off x="2378018" y="2918792"/>
            <a:ext cx="545342" cy="307777"/>
          </a:xfrm>
          <a:prstGeom prst="rect">
            <a:avLst/>
          </a:prstGeom>
          <a:noFill/>
        </p:spPr>
        <p:txBody>
          <a:bodyPr wrap="none" rtlCol="0">
            <a:spAutoFit/>
          </a:bodyPr>
          <a:lstStyle/>
          <a:p>
            <a:r>
              <a:rPr lang="en-US" dirty="0" smtClean="0"/>
              <a:t>B</a:t>
            </a:r>
            <a:r>
              <a:rPr lang="en-US" baseline="-25000" dirty="0" smtClean="0"/>
              <a:t>36%</a:t>
            </a:r>
            <a:endParaRPr lang="en-US" baseline="-25000" dirty="0"/>
          </a:p>
        </p:txBody>
      </p:sp>
      <p:sp>
        <p:nvSpPr>
          <p:cNvPr id="13" name="TextBox 12"/>
          <p:cNvSpPr txBox="1"/>
          <p:nvPr/>
        </p:nvSpPr>
        <p:spPr>
          <a:xfrm>
            <a:off x="523253" y="4782054"/>
            <a:ext cx="910827" cy="307777"/>
          </a:xfrm>
          <a:prstGeom prst="rect">
            <a:avLst/>
          </a:prstGeom>
          <a:noFill/>
        </p:spPr>
        <p:txBody>
          <a:bodyPr wrap="none" rtlCol="0">
            <a:spAutoFit/>
          </a:bodyPr>
          <a:lstStyle/>
          <a:p>
            <a:r>
              <a:rPr lang="en-US" dirty="0" smtClean="0"/>
              <a:t>144.8 KT</a:t>
            </a:r>
            <a:endParaRPr lang="en-US" baseline="-25000" dirty="0"/>
          </a:p>
        </p:txBody>
      </p:sp>
      <p:sp>
        <p:nvSpPr>
          <p:cNvPr id="14" name="TextBox 13"/>
          <p:cNvSpPr txBox="1"/>
          <p:nvPr/>
        </p:nvSpPr>
        <p:spPr>
          <a:xfrm>
            <a:off x="2474761" y="4822472"/>
            <a:ext cx="910827" cy="307777"/>
          </a:xfrm>
          <a:prstGeom prst="rect">
            <a:avLst/>
          </a:prstGeom>
          <a:noFill/>
        </p:spPr>
        <p:txBody>
          <a:bodyPr wrap="none" rtlCol="0">
            <a:spAutoFit/>
          </a:bodyPr>
          <a:lstStyle/>
          <a:p>
            <a:r>
              <a:rPr lang="en-US" dirty="0" smtClean="0"/>
              <a:t>140.2 KT</a:t>
            </a:r>
            <a:endParaRPr lang="en-US" baseline="-25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
        <p:nvSpPr>
          <p:cNvPr id="2" name="Text Placeholder 1"/>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Thanks to the many Contributors to this assessment</a:t>
            </a:r>
            <a:endParaRPr dirty="0"/>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123444" indent="0">
              <a:buNone/>
            </a:pPr>
            <a:r>
              <a:rPr lang="en-US" dirty="0"/>
              <a:t>Caitlin Allen-</a:t>
            </a:r>
            <a:r>
              <a:rPr lang="en-US" dirty="0" err="1"/>
              <a:t>Akselrud</a:t>
            </a:r>
            <a:r>
              <a:rPr lang="en-US" dirty="0"/>
              <a:t>, </a:t>
            </a:r>
            <a:r>
              <a:rPr lang="en-US" dirty="0" err="1"/>
              <a:t>Kerim</a:t>
            </a:r>
            <a:r>
              <a:rPr lang="en-US" dirty="0"/>
              <a:t> Aydin, Mathew Callahan, Curry Cunningham, Lucas </a:t>
            </a:r>
            <a:r>
              <a:rPr lang="en-US" dirty="0" err="1"/>
              <a:t>DeFilippo</a:t>
            </a:r>
            <a:r>
              <a:rPr lang="en-US" dirty="0"/>
              <a:t>, Bridget </a:t>
            </a:r>
            <a:r>
              <a:rPr lang="en-US" dirty="0" err="1"/>
              <a:t>Ferriss</a:t>
            </a:r>
            <a:r>
              <a:rPr lang="en-US" dirty="0"/>
              <a:t>, Ben </a:t>
            </a:r>
            <a:r>
              <a:rPr lang="en-US" dirty="0" err="1"/>
              <a:t>Fissel</a:t>
            </a:r>
            <a:r>
              <a:rPr lang="en-US" dirty="0"/>
              <a:t>, Madison Hall, Kirstin </a:t>
            </a:r>
            <a:r>
              <a:rPr lang="en-US" dirty="0" err="1"/>
              <a:t>Holsman</a:t>
            </a:r>
            <a:r>
              <a:rPr lang="en-US" dirty="0"/>
              <a:t>, Tom Hurst, Kelly Kearney, Ben Laurel, Cecilia A. O’Leary, Beth Matta, Susanne McDermott, Sandi </a:t>
            </a:r>
            <a:r>
              <a:rPr lang="en-US" dirty="0" err="1"/>
              <a:t>Neidetcher</a:t>
            </a:r>
            <a:r>
              <a:rPr lang="en-US" dirty="0"/>
              <a:t>, Jens Nielsen, Kimberly Rand, Patrick </a:t>
            </a:r>
            <a:r>
              <a:rPr lang="en-US" dirty="0" err="1"/>
              <a:t>Ressler</a:t>
            </a:r>
            <a:r>
              <a:rPr lang="en-US" dirty="0"/>
              <a:t>, Heather Renner, Sean Rohan, Katie Sweeney, James Thorson, </a:t>
            </a:r>
            <a:r>
              <a:rPr lang="en-US" dirty="0" err="1"/>
              <a:t>Muyin</a:t>
            </a:r>
            <a:r>
              <a:rPr lang="en-US" dirty="0"/>
              <a:t> Wang, Jordan Watson, Sarah Wise, and </a:t>
            </a:r>
            <a:r>
              <a:rPr lang="en-US" dirty="0" err="1"/>
              <a:t>Stephani</a:t>
            </a:r>
            <a:r>
              <a:rPr lang="en-US" dirty="0"/>
              <a:t> </a:t>
            </a:r>
            <a:r>
              <a:rPr lang="en-US" dirty="0" err="1"/>
              <a:t>Zador</a:t>
            </a:r>
            <a:endParaRPr lang="en-US" dirty="0"/>
          </a:p>
          <a:p>
            <a:pPr marL="123444" lvl="0" indent="0" algn="l" rtl="0">
              <a:spcBef>
                <a:spcPts val="360"/>
              </a:spcBef>
              <a:spcAft>
                <a:spcPts val="0"/>
              </a:spcAft>
              <a:buSzPts val="1656"/>
              <a:buNone/>
            </a:pP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0824" y="476152"/>
            <a:ext cx="1659868" cy="1003952"/>
          </a:xfrm>
          <a:prstGeom prst="rect">
            <a:avLst/>
          </a:prstGeom>
        </p:spPr>
      </p:pic>
    </p:spTree>
    <p:extLst>
      <p:ext uri="{BB962C8B-B14F-4D97-AF65-F5344CB8AC3E}">
        <p14:creationId xmlns:p14="http://schemas.microsoft.com/office/powerpoint/2010/main" val="41736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3" name="Table 2"/>
          <p:cNvGraphicFramePr>
            <a:graphicFrameLocks noGrp="1"/>
          </p:cNvGraphicFramePr>
          <p:nvPr/>
        </p:nvGraphicFramePr>
        <p:xfrm>
          <a:off x="581192" y="2185078"/>
          <a:ext cx="11029499" cy="3657600"/>
        </p:xfrm>
        <a:graphic>
          <a:graphicData uri="http://schemas.openxmlformats.org/drawingml/2006/table">
            <a:tbl>
              <a:tblPr firstRow="1" bandRow="1"/>
              <a:tblGrid>
                <a:gridCol w="2975505">
                  <a:extLst>
                    <a:ext uri="{9D8B030D-6E8A-4147-A177-3AD203B41FA5}">
                      <a16:colId xmlns:a16="http://schemas.microsoft.com/office/drawing/2014/main" val="3377726341"/>
                    </a:ext>
                  </a:extLst>
                </a:gridCol>
                <a:gridCol w="1767404">
                  <a:extLst>
                    <a:ext uri="{9D8B030D-6E8A-4147-A177-3AD203B41FA5}">
                      <a16:colId xmlns:a16="http://schemas.microsoft.com/office/drawing/2014/main" val="4267026025"/>
                    </a:ext>
                  </a:extLst>
                </a:gridCol>
                <a:gridCol w="1856893">
                  <a:extLst>
                    <a:ext uri="{9D8B030D-6E8A-4147-A177-3AD203B41FA5}">
                      <a16:colId xmlns:a16="http://schemas.microsoft.com/office/drawing/2014/main" val="613934090"/>
                    </a:ext>
                  </a:extLst>
                </a:gridCol>
                <a:gridCol w="1566054">
                  <a:extLst>
                    <a:ext uri="{9D8B030D-6E8A-4147-A177-3AD203B41FA5}">
                      <a16:colId xmlns:a16="http://schemas.microsoft.com/office/drawing/2014/main" val="3196119636"/>
                    </a:ext>
                  </a:extLst>
                </a:gridCol>
                <a:gridCol w="1409449">
                  <a:extLst>
                    <a:ext uri="{9D8B030D-6E8A-4147-A177-3AD203B41FA5}">
                      <a16:colId xmlns:a16="http://schemas.microsoft.com/office/drawing/2014/main" val="2368459751"/>
                    </a:ext>
                  </a:extLst>
                </a:gridCol>
                <a:gridCol w="1454194">
                  <a:extLst>
                    <a:ext uri="{9D8B030D-6E8A-4147-A177-3AD203B41FA5}">
                      <a16:colId xmlns:a16="http://schemas.microsoft.com/office/drawing/2014/main" val="3165635331"/>
                    </a:ext>
                  </a:extLst>
                </a:gridCol>
              </a:tblGrid>
              <a:tr h="192362">
                <a:tc>
                  <a:txBody>
                    <a:bodyPr/>
                    <a:lstStyle/>
                    <a:p>
                      <a:pPr marL="0" marR="0" algn="ctr">
                        <a:spcBef>
                          <a:spcPts val="100"/>
                        </a:spcBef>
                        <a:spcAft>
                          <a:spcPts val="100"/>
                        </a:spcAft>
                      </a:pPr>
                      <a:r>
                        <a:rPr lang="en-US" sz="2000" b="1" dirty="0" smtClean="0">
                          <a:solidFill>
                            <a:srgbClr val="000000"/>
                          </a:solidFill>
                          <a:effectLst/>
                          <a:latin typeface="Times New Roman" panose="02020603050405020304" pitchFamily="18" charset="0"/>
                          <a:ea typeface="Arial" panose="020B0604020202020204" pitchFamily="34" charset="0"/>
                          <a:cs typeface="Arial" panose="020B0604020202020204" pitchFamily="34" charset="0"/>
                        </a:rPr>
                        <a:t>Label</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19.12</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19.12A</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21.1</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21.2</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Ensemble</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608729"/>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parameters</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348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306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310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3181091"/>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LN(R</a:t>
                      </a:r>
                      <a:r>
                        <a:rPr lang="en-US" sz="2000" baseline="-25000" dirty="0">
                          <a:solidFill>
                            <a:srgbClr val="000000"/>
                          </a:solidFill>
                          <a:effectLst/>
                          <a:latin typeface="Times New Roman" panose="02020603050405020304" pitchFamily="18" charset="0"/>
                          <a:ea typeface="Arial" panose="020B0604020202020204" pitchFamily="34" charset="0"/>
                        </a:rPr>
                        <a:t>0</a:t>
                      </a:r>
                      <a:r>
                        <a:rPr lang="en-US" sz="2000" dirty="0">
                          <a:solidFill>
                            <a:srgbClr val="000000"/>
                          </a:solidFill>
                          <a:effectLst/>
                          <a:latin typeface="Times New Roman" panose="02020603050405020304" pitchFamily="18" charset="0"/>
                          <a:ea typeface="Arial" panose="020B0604020202020204" pitchFamily="34" charset="0"/>
                        </a:rPr>
                        <a: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13.074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13.260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12.987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13.253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13.142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33558037"/>
                  </a:ext>
                </a:extLst>
              </a:tr>
              <a:tr h="300750">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Natural mortality (M)</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0.359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04615328"/>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116.345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111.848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144.934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115.542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121.411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69825250"/>
                  </a:ext>
                </a:extLst>
              </a:tr>
              <a:tr h="25490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VonBert</a:t>
                      </a:r>
                      <a:r>
                        <a:rPr lang="en-US" sz="2000" dirty="0">
                          <a:solidFill>
                            <a:srgbClr val="000000"/>
                          </a:solidFill>
                          <a:effectLst/>
                          <a:latin typeface="Times New Roman" panose="02020603050405020304" pitchFamily="18" charset="0"/>
                          <a:ea typeface="Arial" panose="020B0604020202020204" pitchFamily="34" charset="0"/>
                        </a:rPr>
                        <a:t> K</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0.118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0.064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44055346"/>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Bratio 2021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0.415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192282"/>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SPRratio 2020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0.583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0.538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0.603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0.570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015371145"/>
                  </a:ext>
                </a:extLst>
              </a:tr>
              <a:tr h="300750">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Q</a:t>
                      </a:r>
                      <a:r>
                        <a:rPr lang="en-US" sz="2000" baseline="-25000">
                          <a:solidFill>
                            <a:srgbClr val="000000"/>
                          </a:solidFill>
                          <a:effectLst/>
                          <a:latin typeface="Times New Roman" panose="02020603050405020304" pitchFamily="18" charset="0"/>
                          <a:ea typeface="Arial" panose="020B0604020202020204" pitchFamily="34" charset="0"/>
                        </a:rPr>
                        <a:t>  </a:t>
                      </a:r>
                      <a:r>
                        <a:rPr lang="en-US" sz="2000">
                          <a:effectLst/>
                          <a:latin typeface="Times New Roman" panose="02020603050405020304" pitchFamily="18" charset="0"/>
                          <a:ea typeface="Times New Roman" panose="02020603050405020304" pitchFamily="18" charset="0"/>
                        </a:rPr>
                        <a:t>Bottom trawl survey</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0.917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1.067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0.890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0.978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43807020"/>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B</a:t>
                      </a:r>
                      <a:r>
                        <a:rPr lang="en-US" sz="2000" baseline="-25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100%</a:t>
                      </a: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 (10</a:t>
                      </a:r>
                      <a:r>
                        <a:rPr lang="en-US" sz="2000" baseline="30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6</a:t>
                      </a: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 t)</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0.654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0.639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0.789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0.679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64146398"/>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40%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0.301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0.278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0.353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247621426"/>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0.425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0.429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0.388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45339582"/>
                  </a:ext>
                </a:extLst>
              </a:tr>
            </a:tbl>
          </a:graphicData>
        </a:graphic>
      </p:graphicFrame>
    </p:spTree>
    <p:extLst>
      <p:ext uri="{BB962C8B-B14F-4D97-AF65-F5344CB8AC3E}">
        <p14:creationId xmlns:p14="http://schemas.microsoft.com/office/powerpoint/2010/main" val="7453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4" name="Table 3"/>
          <p:cNvGraphicFramePr>
            <a:graphicFrameLocks noGrp="1"/>
          </p:cNvGraphicFramePr>
          <p:nvPr/>
        </p:nvGraphicFramePr>
        <p:xfrm>
          <a:off x="547052" y="2067197"/>
          <a:ext cx="11021695" cy="3657600"/>
        </p:xfrm>
        <a:graphic>
          <a:graphicData uri="http://schemas.openxmlformats.org/drawingml/2006/table">
            <a:tbl>
              <a:tblPr firstRow="1" bandRow="1"/>
              <a:tblGrid>
                <a:gridCol w="3760788">
                  <a:extLst>
                    <a:ext uri="{9D8B030D-6E8A-4147-A177-3AD203B41FA5}">
                      <a16:colId xmlns:a16="http://schemas.microsoft.com/office/drawing/2014/main" val="1720122636"/>
                    </a:ext>
                  </a:extLst>
                </a:gridCol>
                <a:gridCol w="1524000">
                  <a:extLst>
                    <a:ext uri="{9D8B030D-6E8A-4147-A177-3AD203B41FA5}">
                      <a16:colId xmlns:a16="http://schemas.microsoft.com/office/drawing/2014/main" val="3701071543"/>
                    </a:ext>
                  </a:extLst>
                </a:gridCol>
                <a:gridCol w="1259840">
                  <a:extLst>
                    <a:ext uri="{9D8B030D-6E8A-4147-A177-3AD203B41FA5}">
                      <a16:colId xmlns:a16="http://schemas.microsoft.com/office/drawing/2014/main" val="128498701"/>
                    </a:ext>
                  </a:extLst>
                </a:gridCol>
                <a:gridCol w="1544320">
                  <a:extLst>
                    <a:ext uri="{9D8B030D-6E8A-4147-A177-3AD203B41FA5}">
                      <a16:colId xmlns:a16="http://schemas.microsoft.com/office/drawing/2014/main" val="3331176377"/>
                    </a:ext>
                  </a:extLst>
                </a:gridCol>
                <a:gridCol w="1483360">
                  <a:extLst>
                    <a:ext uri="{9D8B030D-6E8A-4147-A177-3AD203B41FA5}">
                      <a16:colId xmlns:a16="http://schemas.microsoft.com/office/drawing/2014/main" val="3904455430"/>
                    </a:ext>
                  </a:extLst>
                </a:gridCol>
                <a:gridCol w="1449387">
                  <a:extLst>
                    <a:ext uri="{9D8B030D-6E8A-4147-A177-3AD203B41FA5}">
                      <a16:colId xmlns:a16="http://schemas.microsoft.com/office/drawing/2014/main" val="615871187"/>
                    </a:ext>
                  </a:extLst>
                </a:gridCol>
              </a:tblGrid>
              <a:tr h="236336">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Label</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Ensemble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919731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parameters</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346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59489859"/>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LN(R</a:t>
                      </a:r>
                      <a:r>
                        <a:rPr lang="en-US" sz="2000" baseline="-25000" dirty="0">
                          <a:solidFill>
                            <a:srgbClr val="000000"/>
                          </a:solidFill>
                          <a:effectLst/>
                          <a:latin typeface="Times New Roman" panose="02020603050405020304" pitchFamily="18" charset="0"/>
                          <a:ea typeface="Arial" panose="020B0604020202020204" pitchFamily="34" charset="0"/>
                        </a:rPr>
                        <a:t>0</a:t>
                      </a:r>
                      <a:r>
                        <a:rPr lang="en-US" sz="2000" dirty="0">
                          <a:solidFill>
                            <a:srgbClr val="000000"/>
                          </a:solidFill>
                          <a:effectLst/>
                          <a:latin typeface="Times New Roman" panose="02020603050405020304" pitchFamily="18" charset="0"/>
                          <a:ea typeface="Arial" panose="020B0604020202020204" pitchFamily="34" charset="0"/>
                        </a:rPr>
                        <a: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13.156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13.139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13.225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79069835"/>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Natural mortality (M)</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0.333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85631068"/>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114.768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112.387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113.007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112.786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113.274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4174685"/>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VonBert</a:t>
                      </a:r>
                      <a:r>
                        <a:rPr lang="en-US" sz="2000" dirty="0">
                          <a:solidFill>
                            <a:srgbClr val="000000"/>
                          </a:solidFill>
                          <a:effectLst/>
                          <a:latin typeface="Times New Roman" panose="02020603050405020304" pitchFamily="18" charset="0"/>
                          <a:ea typeface="Arial" panose="020B0604020202020204" pitchFamily="34" charset="0"/>
                        </a:rPr>
                        <a:t> K</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0.110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083344447"/>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Bratio</a:t>
                      </a:r>
                      <a:r>
                        <a:rPr lang="en-US" sz="2000" dirty="0">
                          <a:solidFill>
                            <a:srgbClr val="000000"/>
                          </a:solidFill>
                          <a:effectLst/>
                          <a:latin typeface="Times New Roman" panose="02020603050405020304" pitchFamily="18" charset="0"/>
                          <a:ea typeface="Arial" panose="020B0604020202020204" pitchFamily="34" charset="0"/>
                        </a:rPr>
                        <a:t> 2021</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0.404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741995369"/>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SPRratio</a:t>
                      </a:r>
                      <a:r>
                        <a:rPr lang="en-US" sz="2000" dirty="0">
                          <a:solidFill>
                            <a:srgbClr val="000000"/>
                          </a:solidFill>
                          <a:effectLst/>
                          <a:latin typeface="Times New Roman" panose="02020603050405020304" pitchFamily="18" charset="0"/>
                          <a:ea typeface="Arial" panose="020B0604020202020204" pitchFamily="34" charset="0"/>
                        </a:rPr>
                        <a:t> 2020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0.583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0.556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810744475"/>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Q</a:t>
                      </a:r>
                      <a:r>
                        <a:rPr lang="en-US" sz="2000" baseline="-25000" dirty="0">
                          <a:solidFill>
                            <a:srgbClr val="000000"/>
                          </a:solidFill>
                          <a:effectLst/>
                          <a:latin typeface="Times New Roman" panose="02020603050405020304" pitchFamily="18" charset="0"/>
                          <a:ea typeface="Arial" panose="020B0604020202020204" pitchFamily="34" charset="0"/>
                        </a:rPr>
                        <a:t>  </a:t>
                      </a:r>
                      <a:r>
                        <a:rPr lang="en-US" sz="2000" dirty="0">
                          <a:effectLst/>
                          <a:latin typeface="Times New Roman" panose="02020603050405020304" pitchFamily="18" charset="0"/>
                          <a:ea typeface="Times New Roman" panose="02020603050405020304" pitchFamily="18" charset="0"/>
                        </a:rPr>
                        <a:t>Bottom trawl survey</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1.030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0.960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0.892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0.969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721159379"/>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B</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100%</a:t>
                      </a: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(10</a:t>
                      </a:r>
                      <a:r>
                        <a:rPr lang="en-US" sz="2000" baseline="30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6</a:t>
                      </a: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0.681</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01415750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40%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0.304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17378832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35%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0.369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0.389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36155291"/>
                  </a:ext>
                </a:extLst>
              </a:tr>
            </a:tbl>
          </a:graphicData>
        </a:graphic>
      </p:graphicFrame>
    </p:spTree>
    <p:extLst>
      <p:ext uri="{BB962C8B-B14F-4D97-AF65-F5344CB8AC3E}">
        <p14:creationId xmlns:p14="http://schemas.microsoft.com/office/powerpoint/2010/main" val="389820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genetics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1026" name="Picture 2" descr="https://lh5.googleusercontent.com/-31iX5TEX4mDQpV9bmXal7OI93z7QSOOVJDYwATeDuDw-37L_RYz1GrcT-Uim4ad7aYuoduE7WNFzEsxqEKiyKWiwIHgeqgZcpRM_noaWL_lPtFLeDiAnpv8brdD4erTusAmdh9tnKxDpQH3ziIRnzXepd3WqcpPxkjw8dTlXBu8JoZTq9t1vSb6kj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269" y="1933748"/>
            <a:ext cx="5226104" cy="3082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dt1YB2Xxlxi97iKA75iN47guFx1H80aiey2pUVp60eM0z5a5JApW5L389mJVAyC8RCSp1oIvR6H_0L8PZGQHrvpOAaqeOfO-lzja6oqQnq_KXKopKEER7FY2mYNFR_WnglMddL2hZFaz4kNM_ywbm97wZh7yWra94cn5wV_Iro8-lqHaf6DT5TwsfeY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432" y="5035042"/>
            <a:ext cx="5117193" cy="18421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0286" y="2251367"/>
            <a:ext cx="5767614" cy="4154984"/>
          </a:xfrm>
          <a:prstGeom prst="rect">
            <a:avLst/>
          </a:prstGeom>
        </p:spPr>
        <p:txBody>
          <a:bodyPr wrap="square">
            <a:spAutoFit/>
          </a:bodyPr>
          <a:lstStyle/>
          <a:p>
            <a:pPr marL="465138" indent="-465138" fontAlgn="base">
              <a:buFont typeface="Arial" panose="020B0604020202020204" pitchFamily="34" charset="0"/>
              <a:buChar char="•"/>
            </a:pPr>
            <a:r>
              <a:rPr lang="en-US" sz="2400" dirty="0">
                <a:latin typeface="Times New Roman" panose="02020603050405020304" pitchFamily="18" charset="0"/>
              </a:rPr>
              <a:t>Isolation-by-distance</a:t>
            </a:r>
          </a:p>
          <a:p>
            <a:pPr marL="914400" lvl="1" indent="-457200" fontAlgn="base">
              <a:buFont typeface="Arial" panose="020B0604020202020204" pitchFamily="34" charset="0"/>
              <a:buChar char="•"/>
            </a:pPr>
            <a:r>
              <a:rPr lang="en-US" sz="2400" dirty="0">
                <a:latin typeface="Times New Roman" panose="02020603050405020304" pitchFamily="18" charset="0"/>
              </a:rPr>
              <a:t>western Gulf of Alaska through Unimak Pass and eastern Aleutian Islands</a:t>
            </a:r>
          </a:p>
          <a:p>
            <a:pPr marL="465138" lvl="2" indent="-465138" fontAlgn="base">
              <a:buFont typeface="Arial" panose="020B0604020202020204" pitchFamily="34" charset="0"/>
              <a:buChar char="•"/>
            </a:pPr>
            <a:r>
              <a:rPr lang="en-US" sz="2400" dirty="0">
                <a:latin typeface="Times New Roman" panose="02020603050405020304" pitchFamily="18" charset="0"/>
              </a:rPr>
              <a:t>Break in the population structure between western and eastern GOA </a:t>
            </a:r>
          </a:p>
          <a:p>
            <a:pPr marL="465138" indent="-465138" fontAlgn="base">
              <a:buFont typeface="Arial" panose="020B0604020202020204" pitchFamily="34" charset="0"/>
              <a:buChar char="•"/>
            </a:pPr>
            <a:r>
              <a:rPr lang="en-US" sz="2400" dirty="0">
                <a:latin typeface="Times New Roman" panose="02020603050405020304" pitchFamily="18" charset="0"/>
              </a:rPr>
              <a:t>Break western Bering Sea shelf, adjacent to Russia, and all other regions.</a:t>
            </a:r>
          </a:p>
          <a:p>
            <a:pPr marL="465138" indent="-465138" fontAlgn="base">
              <a:buFont typeface="Arial" panose="020B0604020202020204" pitchFamily="34" charset="0"/>
              <a:buChar char="•"/>
            </a:pPr>
            <a:r>
              <a:rPr lang="en-US" sz="2400" dirty="0">
                <a:latin typeface="Times New Roman" panose="02020603050405020304" pitchFamily="18" charset="0"/>
              </a:rPr>
              <a:t>Aleutian Island populations are highly diverged at a few genomic regions that may be adaptively significant </a:t>
            </a:r>
          </a:p>
        </p:txBody>
      </p:sp>
    </p:spTree>
    <p:extLst>
      <p:ext uri="{BB962C8B-B14F-4D97-AF65-F5344CB8AC3E}">
        <p14:creationId xmlns:p14="http://schemas.microsoft.com/office/powerpoint/2010/main" val="185131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PSAT</a:t>
            </a:r>
            <a:endParaRPr dirty="0"/>
          </a:p>
        </p:txBody>
      </p:sp>
      <p:pic>
        <p:nvPicPr>
          <p:cNvPr id="2050" name="Picture 2" descr="https://lh6.googleusercontent.com/F_KH9bh394rfMth8O0UKM9Zgnj1M-FOk5qcvf-3z-YXJMwG6IXwwszmjKZvbTykWIyGRW9V2NBbYndyPvHfgtiHt4D4uVxWLGZnI0PeRSYiiEaHaVbDn8_oBe6SGy7dVSTy63E7BQaGMjBHRmCuXX0vMaebBeWDIwMbo9oQLR-7u1L_3YEvwxCwY3K8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7" y="1808412"/>
            <a:ext cx="6548215" cy="5055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WAaeZEhu-oTbViFsDIsT2tRyzrkq_ROKxkedrBt9ULYlil129IrhBfmlp5PRxsKItsJJxoocGtggfso3Q1Oa-ksawb0ZR5fTDuEI6S_1N0-iqfoizldtNYaGUhHQSOYq9KWCfJkGB1-6L-EC9NKBVfWsawIrXxA85X8r7ujJ9Ywv5CuuBs75cLtRF9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4429" y="4483484"/>
            <a:ext cx="2815771" cy="22243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RYvcCVpoh8f-CiM8KbCGwv48m3RfrNYrMx87qZHJtnkETioFuj0IPyoFW4IzZHT5_46VnTJXYlJCbgNznZjh3F48ecDqIokikUtuG6CZX0R3wO0xBpYUihpIK4vqa68BIDGK5nqsRylE8JhaZuRsO67DceVpZn0Gt5KZMC2quvCfGF4qspNBuUDaO4z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5108" y="1659407"/>
            <a:ext cx="5222095" cy="2676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4063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7984073" y="2209800"/>
            <a:ext cx="4207927" cy="44399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3878477"/>
              </p:ext>
            </p:extLst>
          </p:nvPr>
        </p:nvGraphicFramePr>
        <p:xfrm>
          <a:off x="433325" y="2247900"/>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dirty="0">
                          <a:effectLst/>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Survey numerical abundance (VAST)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a:t>
            </a:r>
            <a:br>
              <a:rPr lang="en-US" sz="3600" dirty="0" smtClean="0"/>
            </a:br>
            <a:r>
              <a:rPr lang="en-US" sz="3600" dirty="0" smtClean="0"/>
              <a:t> Fishery Length Composition</a:t>
            </a:r>
            <a:endParaRPr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922"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845"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86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584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433325" y="2286000"/>
            <a:ext cx="342167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New algorithm for constructing fishery length composition (described in </a:t>
            </a:r>
            <a:r>
              <a:rPr lang="en-US" sz="2000" dirty="0" smtClean="0"/>
              <a:t>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Data weighted by haul, vessel, gear, month, NMFS area, and year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Resulted in shift to more smaller fish in distribution</a:t>
            </a:r>
            <a:endParaRPr lang="en-US" sz="2000" dirty="0"/>
          </a:p>
        </p:txBody>
      </p:sp>
    </p:spTree>
    <p:extLst>
      <p:ext uri="{BB962C8B-B14F-4D97-AF65-F5344CB8AC3E}">
        <p14:creationId xmlns:p14="http://schemas.microsoft.com/office/powerpoint/2010/main" val="8823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6646</TotalTime>
  <Words>4022</Words>
  <Application>Microsoft Office PowerPoint</Application>
  <PresentationFormat>Widescreen</PresentationFormat>
  <Paragraphs>1038</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Noto Sans Symbols</vt:lpstr>
      <vt:lpstr>Calibri</vt:lpstr>
      <vt:lpstr>Corbel</vt:lpstr>
      <vt:lpstr>Arial</vt:lpstr>
      <vt:lpstr>Gill Sans</vt:lpstr>
      <vt:lpstr>Times New Roman</vt:lpstr>
      <vt:lpstr>Dividend</vt:lpstr>
      <vt:lpstr>EBS Pacific cod BSAI Groundfish Plan Team </vt:lpstr>
      <vt:lpstr>Stock Overview</vt:lpstr>
      <vt:lpstr>Teams or SSC Comments</vt:lpstr>
      <vt:lpstr>Teams or SSC Comments</vt:lpstr>
      <vt:lpstr>Teams or SSC Comments</vt:lpstr>
      <vt:lpstr>Pacific cod genetics</vt:lpstr>
      <vt:lpstr>Pacific cod PSAT</vt:lpstr>
      <vt:lpstr>Data Summary</vt:lpstr>
      <vt:lpstr>Data changes  Fishery Length Composition</vt:lpstr>
      <vt:lpstr>Data changes – Annual Weight-at-Length Adjustments</vt:lpstr>
      <vt:lpstr>Catch –  Fishery Sector</vt:lpstr>
      <vt:lpstr>Catch – Distribution</vt:lpstr>
      <vt:lpstr>Catch – Cumulative and RAW CPUE</vt:lpstr>
      <vt:lpstr>Fishery Size Composition</vt:lpstr>
      <vt:lpstr>VAST CPUE Index – Jan-Feb Longline Fishery</vt:lpstr>
      <vt:lpstr>VAST CPUE Index – Jan.-Feb. Longline Fishery</vt:lpstr>
      <vt:lpstr>Survey – Bering Sea Shelf Bottom Trawl</vt:lpstr>
      <vt:lpstr>VAST Survey Index –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vt:lpstr>
      <vt:lpstr>Stock Assessment Models</vt:lpstr>
      <vt:lpstr>Model configurations</vt:lpstr>
      <vt:lpstr>Model weighting (same as last year)</vt:lpstr>
      <vt:lpstr>Model Fits</vt:lpstr>
      <vt:lpstr>Models –  Objective function</vt:lpstr>
      <vt:lpstr>Models –  Parameters</vt:lpstr>
      <vt:lpstr>Models –  Parameters (Catchability for Model 19.12 and 22.1)</vt:lpstr>
      <vt:lpstr>Models –  Fits to AFSC bottom trawl survey</vt:lpstr>
      <vt:lpstr>Models –  Fits to winter longline fishery CPUE index</vt:lpstr>
      <vt:lpstr>Models –  Fits length and age composition data</vt:lpstr>
      <vt:lpstr>Models –  Retrospective analysis</vt:lpstr>
      <vt:lpstr>Models –  Selectivity generic shapes</vt:lpstr>
      <vt:lpstr>Models –  Derived quantities</vt:lpstr>
      <vt:lpstr>Models –  Runs Test - indices</vt:lpstr>
      <vt:lpstr>Models –  Runs Test – Length composition</vt:lpstr>
      <vt:lpstr>Models –  Runs Test – Age composition</vt:lpstr>
      <vt:lpstr>Models –  Mean absolute scaled error (MASE)</vt:lpstr>
      <vt:lpstr>Models –  Derived quantities</vt:lpstr>
      <vt:lpstr>New Series Results –  Female spawning biomass</vt:lpstr>
      <vt:lpstr>New Series Results –  Female spawning biomass</vt:lpstr>
      <vt:lpstr>New Series Results –  Age-0 recruitment</vt:lpstr>
      <vt:lpstr>New Series Results –  Apical fishing mortality</vt:lpstr>
      <vt:lpstr>Phase Plane</vt:lpstr>
      <vt:lpstr>Risk Table</vt:lpstr>
      <vt:lpstr>New Series ensemble – Projection scenarios</vt:lpstr>
      <vt:lpstr>Harvest Recommendation</vt:lpstr>
      <vt:lpstr>Harvest Recommendation</vt:lpstr>
      <vt:lpstr>QUESTIONS?</vt:lpstr>
      <vt:lpstr>Thanks to the many Contributors to this assessment</vt:lpstr>
      <vt:lpstr>Model configurations</vt:lpstr>
      <vt:lpstr>Model configurations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15</cp:revision>
  <dcterms:modified xsi:type="dcterms:W3CDTF">2022-11-04T22:07:19Z</dcterms:modified>
</cp:coreProperties>
</file>